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4" r:id="rId11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426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10/19/2024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latinLnBrk="0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latinLnBrk="0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latinLnBrk="0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latinLnBrk="0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latinLnBrk="0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1523999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r>
              <a:rPr lang="ru-RU" sz="3600" b="1" dirty="0" smtClean="0">
                <a:solidFill>
                  <a:srgbClr val="7030A0"/>
                </a:solidFill>
              </a:rPr>
              <a:t>МКОУ «</a:t>
            </a:r>
            <a:r>
              <a:rPr lang="ru-RU" sz="3600" b="1" dirty="0" err="1" smtClean="0">
                <a:solidFill>
                  <a:srgbClr val="7030A0"/>
                </a:solidFill>
              </a:rPr>
              <a:t>Кытатская</a:t>
            </a:r>
            <a:r>
              <a:rPr lang="ru-RU" sz="3600" b="1" dirty="0" smtClean="0">
                <a:solidFill>
                  <a:srgbClr val="7030A0"/>
                </a:solidFill>
              </a:rPr>
              <a:t> СОШ</a:t>
            </a:r>
            <a:r>
              <a:rPr lang="ru-RU" sz="5300" b="1" dirty="0" smtClean="0"/>
              <a:t/>
            </a:r>
            <a:br>
              <a:rPr lang="ru-RU" sz="5300" b="1" dirty="0" smtClean="0"/>
            </a:br>
            <a:endParaRPr lang="ru-RU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81000" y="2209800"/>
            <a:ext cx="8534400" cy="4191000"/>
          </a:xfrm>
        </p:spPr>
        <p:txBody>
          <a:bodyPr>
            <a:normAutofit fontScale="92500" lnSpcReduction="10000"/>
          </a:bodyPr>
          <a:lstStyle/>
          <a:p>
            <a:r>
              <a:rPr lang="ru-RU" sz="3600" dirty="0" smtClean="0">
                <a:solidFill>
                  <a:schemeClr val="tx1"/>
                </a:solidFill>
              </a:rPr>
              <a:t>Презентация к уроку по теме</a:t>
            </a:r>
            <a:r>
              <a:rPr lang="ru-RU" sz="3600" dirty="0" smtClean="0">
                <a:solidFill>
                  <a:srgbClr val="FF0000"/>
                </a:solidFill>
              </a:rPr>
              <a:t> </a:t>
            </a:r>
            <a:endParaRPr lang="ru-RU" sz="3600" dirty="0" smtClean="0">
              <a:solidFill>
                <a:srgbClr val="FF0000"/>
              </a:solidFill>
            </a:endParaRPr>
          </a:p>
          <a:p>
            <a:r>
              <a:rPr lang="ru-RU" sz="4000" b="1" dirty="0" smtClean="0">
                <a:solidFill>
                  <a:srgbClr val="FF0000"/>
                </a:solidFill>
              </a:rPr>
              <a:t>«Правописание </a:t>
            </a:r>
            <a:r>
              <a:rPr lang="ru-RU" sz="4000" b="1" dirty="0" smtClean="0">
                <a:solidFill>
                  <a:srgbClr val="FF0000"/>
                </a:solidFill>
              </a:rPr>
              <a:t>личных окончаний </a:t>
            </a:r>
            <a:r>
              <a:rPr lang="ru-RU" sz="4000" b="1" dirty="0" smtClean="0">
                <a:solidFill>
                  <a:srgbClr val="FF0000"/>
                </a:solidFill>
              </a:rPr>
              <a:t>глаголов»</a:t>
            </a:r>
            <a:endParaRPr lang="ru-RU" sz="4000" b="1" dirty="0" smtClean="0">
              <a:solidFill>
                <a:srgbClr val="FF0000"/>
              </a:solidFill>
            </a:endParaRPr>
          </a:p>
          <a:p>
            <a:endParaRPr lang="ru-RU" dirty="0" smtClean="0">
              <a:solidFill>
                <a:schemeClr val="tx1"/>
              </a:solidFill>
            </a:endParaRPr>
          </a:p>
          <a:p>
            <a:r>
              <a:rPr lang="ru-RU" dirty="0" smtClean="0">
                <a:solidFill>
                  <a:schemeClr val="tx1"/>
                </a:solidFill>
              </a:rPr>
              <a:t>Русский </a:t>
            </a:r>
            <a:r>
              <a:rPr lang="ru-RU" smtClean="0">
                <a:solidFill>
                  <a:schemeClr val="tx1"/>
                </a:solidFill>
              </a:rPr>
              <a:t>язык   </a:t>
            </a:r>
            <a:endParaRPr lang="ru-RU" smtClean="0">
              <a:solidFill>
                <a:schemeClr val="tx1"/>
              </a:solidFill>
            </a:endParaRPr>
          </a:p>
          <a:p>
            <a:r>
              <a:rPr lang="ru-RU" smtClean="0">
                <a:solidFill>
                  <a:schemeClr val="tx1"/>
                </a:solidFill>
              </a:rPr>
              <a:t>    </a:t>
            </a:r>
            <a:r>
              <a:rPr lang="ru-RU" dirty="0" smtClean="0">
                <a:solidFill>
                  <a:schemeClr val="tx1"/>
                </a:solidFill>
              </a:rPr>
              <a:t>5 </a:t>
            </a:r>
            <a:r>
              <a:rPr lang="ru-RU" dirty="0" smtClean="0">
                <a:solidFill>
                  <a:schemeClr val="tx1"/>
                </a:solidFill>
              </a:rPr>
              <a:t>класс</a:t>
            </a:r>
          </a:p>
          <a:p>
            <a:endParaRPr lang="ru-RU" dirty="0">
              <a:solidFill>
                <a:schemeClr val="tx1"/>
              </a:solidFill>
            </a:endParaRPr>
          </a:p>
          <a:p>
            <a:pPr algn="r"/>
            <a:r>
              <a:rPr lang="ru-RU" dirty="0" smtClean="0">
                <a:solidFill>
                  <a:schemeClr val="tx1"/>
                </a:solidFill>
              </a:rPr>
              <a:t>Выполнила </a:t>
            </a:r>
            <a:r>
              <a:rPr lang="ru-RU" dirty="0" err="1" smtClean="0">
                <a:solidFill>
                  <a:schemeClr val="tx1"/>
                </a:solidFill>
              </a:rPr>
              <a:t>Странцева</a:t>
            </a:r>
            <a:r>
              <a:rPr lang="ru-RU" dirty="0" smtClean="0">
                <a:solidFill>
                  <a:schemeClr val="tx1"/>
                </a:solidFill>
              </a:rPr>
              <a:t> Н.В</a:t>
            </a:r>
            <a:endParaRPr lang="en-US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r>
              <a:rPr lang="ru-RU" dirty="0" smtClean="0">
                <a:solidFill>
                  <a:srgbClr val="FF0000"/>
                </a:solidFill>
              </a:rPr>
              <a:t>Перечень ЦОР. Использование 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ru-RU" dirty="0" smtClean="0"/>
              <a:t>Презентация  (сопровождает весь урок).</a:t>
            </a:r>
          </a:p>
          <a:p>
            <a:pPr marL="514350" indent="-514350">
              <a:buNone/>
            </a:pPr>
            <a:r>
              <a:rPr lang="ru-RU" dirty="0" smtClean="0"/>
              <a:t>2. Электронные плакаты (иллюстрация правила после выполнения учебного задания).</a:t>
            </a:r>
          </a:p>
          <a:p>
            <a:pPr marL="514350" indent="-514350">
              <a:buNone/>
            </a:pPr>
            <a:r>
              <a:rPr lang="ru-RU" dirty="0" smtClean="0"/>
              <a:t>3. Тренажер (закрепление правила).</a:t>
            </a:r>
          </a:p>
          <a:p>
            <a:pPr marL="514350" indent="-514350">
              <a:buNone/>
            </a:pPr>
            <a:endParaRPr lang="ru-RU" dirty="0" smtClean="0"/>
          </a:p>
          <a:p>
            <a:pPr marL="514350" indent="-514350"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dirty="0" smtClean="0"/>
              <a:t>Цель урока: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ru-RU" sz="4400" b="1" dirty="0" smtClean="0">
                <a:solidFill>
                  <a:srgbClr val="C00000"/>
                </a:solidFill>
              </a:rPr>
              <a:t>Создание условий для приобретения учащимися навыков правописания личных окончаний глаголов</a:t>
            </a:r>
            <a:endParaRPr lang="ru-RU" sz="4400" b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rmAutofit fontScale="90000"/>
          </a:bodyPr>
          <a:lstStyle/>
          <a:p>
            <a:r>
              <a:rPr lang="ru-RU" sz="3200" b="1" dirty="0" smtClean="0">
                <a:solidFill>
                  <a:srgbClr val="FF0000"/>
                </a:solidFill>
              </a:rPr>
              <a:t>Планируемые результаты</a:t>
            </a:r>
            <a:endParaRPr lang="ru-RU" sz="3200" b="1" dirty="0">
              <a:solidFill>
                <a:srgbClr val="FF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sz="2400" b="1" dirty="0" smtClean="0"/>
              <a:t>Предметные:</a:t>
            </a:r>
          </a:p>
          <a:p>
            <a:pPr>
              <a:buNone/>
            </a:pPr>
            <a:r>
              <a:rPr lang="ru-RU" sz="2400" dirty="0" smtClean="0"/>
              <a:t>-уметь определять спряжение глаголов;</a:t>
            </a:r>
          </a:p>
          <a:p>
            <a:pPr>
              <a:buNone/>
            </a:pPr>
            <a:r>
              <a:rPr lang="ru-RU" sz="2400" dirty="0" smtClean="0"/>
              <a:t>-уметь пользоваться правилом написания личного окончания глагола 1 и 2 спряжения.</a:t>
            </a:r>
          </a:p>
          <a:p>
            <a:pPr>
              <a:buNone/>
            </a:pPr>
            <a:r>
              <a:rPr lang="ru-RU" sz="2400" b="1" dirty="0" err="1" smtClean="0"/>
              <a:t>Метапредметные</a:t>
            </a:r>
            <a:r>
              <a:rPr lang="ru-RU" sz="2400" b="1" dirty="0" smtClean="0"/>
              <a:t>:</a:t>
            </a:r>
          </a:p>
          <a:p>
            <a:pPr>
              <a:buNone/>
            </a:pPr>
            <a:r>
              <a:rPr lang="ru-RU" sz="2400" dirty="0" smtClean="0"/>
              <a:t>- устанавливать скрытые связи между событиями или утверждениями;</a:t>
            </a:r>
          </a:p>
          <a:p>
            <a:pPr>
              <a:buNone/>
            </a:pPr>
            <a:r>
              <a:rPr lang="ru-RU" sz="2400" dirty="0" smtClean="0"/>
              <a:t>-  высказывать своё предположение (версию);</a:t>
            </a:r>
          </a:p>
          <a:p>
            <a:pPr>
              <a:buNone/>
            </a:pPr>
            <a:r>
              <a:rPr lang="ru-RU" sz="2400" dirty="0" smtClean="0"/>
              <a:t>- планировать своё действие в соответствии с поставленной задачей;</a:t>
            </a:r>
          </a:p>
          <a:p>
            <a:pPr>
              <a:buNone/>
            </a:pPr>
            <a:r>
              <a:rPr lang="ru-RU" sz="2400" dirty="0" smtClean="0"/>
              <a:t>-  уметь работать в группе.</a:t>
            </a:r>
          </a:p>
          <a:p>
            <a:pPr>
              <a:buNone/>
            </a:pPr>
            <a:r>
              <a:rPr lang="ru-RU" sz="2400" b="1" dirty="0" smtClean="0"/>
              <a:t>Личностные:</a:t>
            </a:r>
          </a:p>
          <a:p>
            <a:pPr>
              <a:buFontTx/>
              <a:buChar char="-"/>
            </a:pPr>
            <a:r>
              <a:rPr lang="ru-RU" sz="2400" dirty="0" smtClean="0"/>
              <a:t>уметь проводить самооценку на основе критерия успешности учебной деятельности.</a:t>
            </a:r>
          </a:p>
          <a:p>
            <a:pPr>
              <a:buNone/>
            </a:pPr>
            <a:endParaRPr lang="ru-RU" sz="2400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rmAutofit fontScale="90000"/>
          </a:bodyPr>
          <a:lstStyle/>
          <a:p>
            <a:r>
              <a:rPr lang="ru-RU" sz="3200" dirty="0" smtClean="0"/>
              <a:t>Действия учителя и учащихся</a:t>
            </a: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287963"/>
          </a:xfrm>
        </p:spPr>
        <p:txBody>
          <a:bodyPr>
            <a:normAutofit fontScale="32500" lnSpcReduction="20000"/>
          </a:bodyPr>
          <a:lstStyle/>
          <a:p>
            <a:pPr marL="457200" lvl="0" indent="-457200">
              <a:lnSpc>
                <a:spcPct val="120000"/>
              </a:lnSpc>
              <a:buAutoNum type="arabicPeriod"/>
            </a:pPr>
            <a:r>
              <a:rPr lang="ru-RU" sz="6200" b="1" u="sng" dirty="0" err="1" smtClean="0"/>
              <a:t>Организац</a:t>
            </a:r>
            <a:r>
              <a:rPr lang="ru-RU" sz="6200" b="1" u="sng" dirty="0" smtClean="0"/>
              <a:t>. момент и мотивация:</a:t>
            </a:r>
          </a:p>
          <a:p>
            <a:pPr marL="457200" lvl="0" indent="-457200">
              <a:lnSpc>
                <a:spcPct val="120000"/>
              </a:lnSpc>
              <a:buNone/>
            </a:pPr>
            <a:r>
              <a:rPr lang="ru-RU" sz="6200" b="1" dirty="0" smtClean="0"/>
              <a:t>Учитель </a:t>
            </a:r>
            <a:r>
              <a:rPr lang="ru-RU" sz="6200" dirty="0" smtClean="0"/>
              <a:t>приветствует учащихся и предлагает определиться, какую оценку они планируют получить. Критерии оценок по баллам на доске. </a:t>
            </a:r>
          </a:p>
          <a:p>
            <a:pPr marL="457200" lvl="0" indent="-457200">
              <a:lnSpc>
                <a:spcPct val="120000"/>
              </a:lnSpc>
              <a:buNone/>
            </a:pPr>
            <a:r>
              <a:rPr lang="ru-RU" sz="6200" b="1" dirty="0" smtClean="0"/>
              <a:t>Дети </a:t>
            </a:r>
            <a:r>
              <a:rPr lang="ru-RU" sz="6200" dirty="0" smtClean="0"/>
              <a:t>заявляют о своих  планах на урок.</a:t>
            </a:r>
          </a:p>
          <a:p>
            <a:pPr marL="457200" lvl="0" indent="-457200">
              <a:lnSpc>
                <a:spcPct val="120000"/>
              </a:lnSpc>
              <a:buNone/>
            </a:pPr>
            <a:r>
              <a:rPr lang="ru-RU" sz="6200" b="1" u="sng" dirty="0" smtClean="0"/>
              <a:t>2. Актуализация опорных знаний:</a:t>
            </a:r>
          </a:p>
          <a:p>
            <a:pPr marL="457200" lvl="0" indent="-457200">
              <a:lnSpc>
                <a:spcPct val="120000"/>
              </a:lnSpc>
              <a:buNone/>
            </a:pPr>
            <a:r>
              <a:rPr lang="ru-RU" sz="6200" b="1" dirty="0" smtClean="0"/>
              <a:t>Учитель </a:t>
            </a:r>
            <a:r>
              <a:rPr lang="ru-RU" sz="6200" dirty="0" smtClean="0"/>
              <a:t>предлагает обратить внимание на доску, где составлен кластер по теме ЧАСТИ РЕЧИ, перечислены все части речи, кроме глагола. Всем предлагается сказать, какой части речи не хватает в схеме. </a:t>
            </a:r>
          </a:p>
          <a:p>
            <a:pPr marL="457200" lvl="0" indent="-457200">
              <a:lnSpc>
                <a:spcPct val="120000"/>
              </a:lnSpc>
              <a:buNone/>
            </a:pPr>
            <a:r>
              <a:rPr lang="ru-RU" sz="6200" b="1" dirty="0" smtClean="0"/>
              <a:t>Дети </a:t>
            </a:r>
            <a:r>
              <a:rPr lang="ru-RU" sz="6200" dirty="0" smtClean="0"/>
              <a:t>приходят к выводу, что</a:t>
            </a:r>
            <a:r>
              <a:rPr lang="ru-RU" sz="6200" b="1" dirty="0" smtClean="0"/>
              <a:t> </a:t>
            </a:r>
            <a:r>
              <a:rPr lang="ru-RU" sz="6200" dirty="0" smtClean="0"/>
              <a:t>не хватает </a:t>
            </a:r>
            <a:r>
              <a:rPr lang="ru-RU" sz="6200" b="1" dirty="0" smtClean="0"/>
              <a:t>ГЛАГОЛА.</a:t>
            </a:r>
          </a:p>
          <a:p>
            <a:pPr marL="457200" lvl="0" indent="-457200">
              <a:lnSpc>
                <a:spcPct val="120000"/>
              </a:lnSpc>
              <a:buNone/>
            </a:pPr>
            <a:r>
              <a:rPr lang="ru-RU" sz="6200" b="1" dirty="0" smtClean="0"/>
              <a:t>Учитель </a:t>
            </a:r>
            <a:r>
              <a:rPr lang="ru-RU" sz="6200" dirty="0" smtClean="0"/>
              <a:t>предлагает рассказать о глаголе. </a:t>
            </a:r>
          </a:p>
          <a:p>
            <a:pPr marL="457200" lvl="0" indent="-457200">
              <a:lnSpc>
                <a:spcPct val="120000"/>
              </a:lnSpc>
              <a:buNone/>
            </a:pPr>
            <a:r>
              <a:rPr lang="ru-RU" sz="6200" b="1" dirty="0" smtClean="0"/>
              <a:t>Дети </a:t>
            </a:r>
            <a:r>
              <a:rPr lang="ru-RU" sz="6200" dirty="0" smtClean="0"/>
              <a:t>перечисляют основные признаки глагола. </a:t>
            </a:r>
          </a:p>
          <a:p>
            <a:pPr marL="457200" lvl="0" indent="-457200">
              <a:lnSpc>
                <a:spcPct val="120000"/>
              </a:lnSpc>
              <a:buNone/>
            </a:pPr>
            <a:r>
              <a:rPr lang="ru-RU" sz="6200" b="1" dirty="0" smtClean="0"/>
              <a:t>Учитель </a:t>
            </a:r>
            <a:r>
              <a:rPr lang="ru-RU" sz="6200" dirty="0" smtClean="0"/>
              <a:t>посмотреть на слайд презентации. На слайде словосочетания, в которых глаголы с пропущенными гласными в окончании. </a:t>
            </a:r>
          </a:p>
          <a:p>
            <a:pPr marL="457200" lvl="0" indent="-457200">
              <a:lnSpc>
                <a:spcPct val="120000"/>
              </a:lnSpc>
              <a:buNone/>
            </a:pPr>
            <a:r>
              <a:rPr lang="ru-RU" sz="6200" dirty="0" smtClean="0"/>
              <a:t> </a:t>
            </a:r>
          </a:p>
          <a:p>
            <a:pPr marL="457200" lvl="0" indent="-457200">
              <a:lnSpc>
                <a:spcPct val="120000"/>
              </a:lnSpc>
              <a:buNone/>
            </a:pPr>
            <a:endParaRPr lang="ru-RU" sz="5600" dirty="0" smtClean="0"/>
          </a:p>
          <a:p>
            <a:pPr marL="457200" lvl="0" indent="-457200">
              <a:buNone/>
            </a:pPr>
            <a:endParaRPr lang="ru-RU" sz="5600" dirty="0" smtClean="0"/>
          </a:p>
          <a:p>
            <a:pPr marL="457200" lvl="0" indent="-457200">
              <a:buNone/>
            </a:pPr>
            <a:endParaRPr lang="ru-RU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>
            <a:normAutofit fontScale="90000"/>
          </a:bodyPr>
          <a:lstStyle/>
          <a:p>
            <a:r>
              <a:rPr lang="ru-RU" sz="3200" dirty="0" smtClean="0"/>
              <a:t>Действия учителя и учащихся</a:t>
            </a: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287963"/>
          </a:xfrm>
        </p:spPr>
        <p:txBody>
          <a:bodyPr>
            <a:normAutofit/>
          </a:bodyPr>
          <a:lstStyle/>
          <a:p>
            <a:pPr marL="457200" lvl="0" indent="-457200">
              <a:buNone/>
            </a:pPr>
            <a:endParaRPr lang="ru-RU" sz="2000" b="1" dirty="0" smtClean="0"/>
          </a:p>
          <a:p>
            <a:pPr marL="457200" lvl="0" indent="-457200">
              <a:buNone/>
            </a:pPr>
            <a:endParaRPr lang="ru-RU" sz="2000" b="1" dirty="0" smtClean="0"/>
          </a:p>
          <a:p>
            <a:pPr marL="457200" lvl="0" indent="-457200">
              <a:buNone/>
            </a:pPr>
            <a:endParaRPr lang="ru-RU" sz="2000" b="1" dirty="0" smtClean="0"/>
          </a:p>
          <a:p>
            <a:pPr marL="514350" lvl="0" indent="-514350">
              <a:buNone/>
            </a:pPr>
            <a:endParaRPr lang="ru-RU" dirty="0" smtClean="0"/>
          </a:p>
          <a:p>
            <a:pPr>
              <a:buNone/>
            </a:pPr>
            <a:r>
              <a:rPr lang="ru-RU" dirty="0" smtClean="0"/>
              <a:t> </a:t>
            </a: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457200" y="1305342"/>
            <a:ext cx="8153400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lvl="0" indent="-457200">
              <a:buNone/>
            </a:pPr>
            <a:r>
              <a:rPr lang="ru-RU" sz="2000" b="1" dirty="0" smtClean="0"/>
              <a:t>Учитель </a:t>
            </a:r>
            <a:r>
              <a:rPr lang="ru-RU" sz="2000" dirty="0" smtClean="0"/>
              <a:t>предлагает определить морфему, в которой пропущена гласная. Дети должны вставить гласные и вериться со слайдом презентации.  -Каким правилом вы пользовались, когда вставляли гласные?</a:t>
            </a:r>
          </a:p>
          <a:p>
            <a:pPr marL="457200" lvl="0" indent="-457200">
              <a:buNone/>
            </a:pPr>
            <a:r>
              <a:rPr lang="ru-RU" sz="2000" dirty="0" smtClean="0"/>
              <a:t> </a:t>
            </a:r>
            <a:r>
              <a:rPr lang="ru-RU" sz="2000" b="1" dirty="0" smtClean="0"/>
              <a:t>Дети  </a:t>
            </a:r>
            <a:r>
              <a:rPr lang="ru-RU" sz="2000" dirty="0" smtClean="0"/>
              <a:t>говорят, что они не помнят такого правила.</a:t>
            </a:r>
          </a:p>
          <a:p>
            <a:pPr marL="457200" lvl="0" indent="-457200">
              <a:buNone/>
            </a:pPr>
            <a:r>
              <a:rPr lang="ru-RU" sz="2000" b="1" dirty="0" smtClean="0"/>
              <a:t>Учитель</a:t>
            </a:r>
            <a:r>
              <a:rPr lang="ru-RU" sz="2000" dirty="0" smtClean="0"/>
              <a:t> предлагает сформулировать тему, используя те слова и понятия, о которых сейчас шла речь.</a:t>
            </a:r>
          </a:p>
          <a:p>
            <a:pPr marL="457200" lvl="0" indent="-457200">
              <a:buNone/>
            </a:pPr>
            <a:r>
              <a:rPr lang="ru-RU" sz="2000" b="1" dirty="0" smtClean="0"/>
              <a:t>Дети </a:t>
            </a:r>
            <a:r>
              <a:rPr lang="ru-RU" sz="2000" dirty="0" smtClean="0"/>
              <a:t>формулируют тему с помощью учителя.</a:t>
            </a:r>
          </a:p>
          <a:p>
            <a:pPr marL="457200" lvl="0" indent="-457200">
              <a:buNone/>
            </a:pPr>
            <a:r>
              <a:rPr lang="ru-RU" sz="2000" b="1" dirty="0" smtClean="0"/>
              <a:t>Учитель</a:t>
            </a:r>
            <a:r>
              <a:rPr lang="ru-RU" sz="2000" dirty="0" smtClean="0"/>
              <a:t> предлагает определиться с задачами на урок.</a:t>
            </a:r>
          </a:p>
          <a:p>
            <a:pPr marL="457200" lvl="0" indent="-457200">
              <a:buNone/>
            </a:pPr>
            <a:r>
              <a:rPr lang="ru-RU" sz="2000" b="1" dirty="0" smtClean="0"/>
              <a:t>Дети</a:t>
            </a:r>
            <a:r>
              <a:rPr lang="ru-RU" sz="2000" dirty="0" smtClean="0"/>
              <a:t> формулируют задачи с помощью учителя. Записывают на доске:</a:t>
            </a:r>
          </a:p>
          <a:p>
            <a:pPr marL="457200" lvl="0" indent="-457200">
              <a:buNone/>
            </a:pPr>
            <a:r>
              <a:rPr lang="ru-RU" sz="2000" dirty="0" smtClean="0"/>
              <a:t>-узнать правила написания личных окончаний глаголов;</a:t>
            </a:r>
          </a:p>
          <a:p>
            <a:pPr marL="457200" indent="-457200"/>
            <a:r>
              <a:rPr lang="ru-RU" sz="2000" dirty="0" smtClean="0"/>
              <a:t>- научиться писать личные окончания глаголов .</a:t>
            </a:r>
          </a:p>
          <a:p>
            <a:pPr marL="457200" lvl="0" indent="-457200">
              <a:buNone/>
            </a:pPr>
            <a:r>
              <a:rPr lang="ru-RU" sz="2000" dirty="0" smtClean="0"/>
              <a:t> </a:t>
            </a:r>
          </a:p>
          <a:p>
            <a:pPr marL="457200" lvl="0" indent="-457200">
              <a:buNone/>
            </a:pPr>
            <a:r>
              <a:rPr lang="ru-RU" sz="2000" b="1" dirty="0" smtClean="0"/>
              <a:t>Запись даты и темы в тетради.</a:t>
            </a:r>
          </a:p>
          <a:p>
            <a:pPr marL="457200" lvl="0" indent="-457200">
              <a:buNone/>
            </a:pPr>
            <a:r>
              <a:rPr lang="ru-RU" sz="2000" dirty="0" smtClean="0"/>
              <a:t>Переход к учебному заданию. Класс делится на группы по 4 человека</a:t>
            </a:r>
          </a:p>
          <a:p>
            <a:pPr marL="457200" lvl="0" indent="-457200">
              <a:buNone/>
            </a:pPr>
            <a:r>
              <a:rPr lang="ru-RU" sz="2000" dirty="0" smtClean="0"/>
              <a:t>Каждая группа определяет </a:t>
            </a:r>
            <a:r>
              <a:rPr lang="ru-RU" sz="2000" dirty="0" err="1" smtClean="0"/>
              <a:t>рук.группы</a:t>
            </a:r>
            <a:r>
              <a:rPr lang="ru-RU" sz="2000" dirty="0" smtClean="0"/>
              <a:t>  (работа по аквариумному типу).</a:t>
            </a:r>
          </a:p>
          <a:p>
            <a:pPr marL="457200" lvl="0" indent="-457200">
              <a:buNone/>
            </a:pPr>
            <a:r>
              <a:rPr lang="ru-RU" sz="2000" dirty="0" smtClean="0"/>
              <a:t>Каждая группа получает задание и оценочный лист.</a:t>
            </a:r>
            <a:endParaRPr lang="ru-RU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>
            <a:normAutofit fontScale="90000"/>
          </a:bodyPr>
          <a:lstStyle/>
          <a:p>
            <a:r>
              <a:rPr lang="ru-RU" sz="2800" b="1" dirty="0" smtClean="0">
                <a:solidFill>
                  <a:srgbClr val="FF0000"/>
                </a:solidFill>
              </a:rPr>
              <a:t>Учебная задача</a:t>
            </a:r>
            <a:endParaRPr lang="ru-RU" sz="2800" b="1" dirty="0">
              <a:solidFill>
                <a:srgbClr val="FF000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14400"/>
            <a:ext cx="8305800" cy="5211763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ru-RU" b="1" dirty="0" smtClean="0"/>
              <a:t> </a:t>
            </a:r>
            <a:r>
              <a:rPr lang="ru-RU" dirty="0" smtClean="0"/>
              <a:t>Ежедневно мы много общаемся. Круг общения может быть разнообразным. Иногда в процессе общения возникают трудности, как это случилось с героями следующих историй.</a:t>
            </a:r>
          </a:p>
          <a:p>
            <a:pPr>
              <a:buNone/>
            </a:pPr>
            <a:r>
              <a:rPr lang="ru-RU" b="1" dirty="0" smtClean="0"/>
              <a:t>Текст 1.</a:t>
            </a:r>
            <a:endParaRPr lang="ru-RU" dirty="0" smtClean="0"/>
          </a:p>
          <a:p>
            <a:pPr>
              <a:buNone/>
            </a:pPr>
            <a:r>
              <a:rPr lang="ru-RU" b="1" dirty="0" smtClean="0"/>
              <a:t> </a:t>
            </a:r>
            <a:r>
              <a:rPr lang="ru-RU" dirty="0" smtClean="0"/>
              <a:t>      Вова, Стёпа и Катя одноклассники. Еще находясь в школе, ребята условились встретиться вечером, чтобы пойти на каток. Катя решила уточнить место встречи и отправила СМС Стёпе:</a:t>
            </a:r>
          </a:p>
          <a:p>
            <a:pPr>
              <a:buNone/>
            </a:pPr>
            <a:r>
              <a:rPr lang="ru-RU" dirty="0" smtClean="0"/>
              <a:t>- Вы сейчас где?</a:t>
            </a:r>
          </a:p>
          <a:p>
            <a:pPr>
              <a:buNone/>
            </a:pPr>
            <a:r>
              <a:rPr lang="ru-RU" dirty="0" smtClean="0"/>
              <a:t>- Едим.</a:t>
            </a:r>
          </a:p>
          <a:p>
            <a:pPr>
              <a:buNone/>
            </a:pPr>
            <a:r>
              <a:rPr lang="ru-RU" dirty="0" smtClean="0"/>
              <a:t>- Что едите?</a:t>
            </a:r>
          </a:p>
          <a:p>
            <a:pPr>
              <a:buNone/>
            </a:pPr>
            <a:r>
              <a:rPr lang="ru-RU" dirty="0" smtClean="0"/>
              <a:t>- Не что, а где!</a:t>
            </a:r>
          </a:p>
          <a:p>
            <a:pPr>
              <a:buNone/>
            </a:pPr>
            <a:r>
              <a:rPr lang="ru-RU" dirty="0" smtClean="0"/>
              <a:t>- Где едите?</a:t>
            </a:r>
          </a:p>
          <a:p>
            <a:pPr>
              <a:buNone/>
            </a:pPr>
            <a:r>
              <a:rPr lang="ru-RU" dirty="0" smtClean="0"/>
              <a:t>- К тебе едим!</a:t>
            </a:r>
          </a:p>
          <a:p>
            <a:pPr>
              <a:buNone/>
            </a:pPr>
            <a:r>
              <a:rPr lang="ru-RU" dirty="0" smtClean="0"/>
              <a:t>- К себе ешьте!!!</a:t>
            </a:r>
          </a:p>
          <a:p>
            <a:pPr>
              <a:buNone/>
            </a:pPr>
            <a:r>
              <a:rPr lang="ru-RU" dirty="0" smtClean="0"/>
              <a:t>Катя решила, что мальчики над ней смеются, обиделась и отключила телефон. Встреча не состоялась.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3306762"/>
          </a:xfrm>
        </p:spPr>
        <p:txBody>
          <a:bodyPr>
            <a:normAutofit/>
          </a:bodyPr>
          <a:lstStyle/>
          <a:p>
            <a:pPr algn="l"/>
            <a:r>
              <a:rPr lang="ru-RU" sz="2000" b="1" dirty="0" smtClean="0"/>
              <a:t>Текст 2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>       Как-то во время выполнения домашнего задания Петя, определяя спряжение глагола, написал в тетради: </a:t>
            </a:r>
            <a:r>
              <a:rPr lang="ru-RU" sz="2000" i="1" dirty="0" smtClean="0"/>
              <a:t>«Глагол лететь относится к первому спряжению».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>Сестра Аня, проверяя его домашнее задание, возмутилась:</a:t>
            </a:r>
            <a:br>
              <a:rPr lang="ru-RU" sz="2000" dirty="0" smtClean="0"/>
            </a:br>
            <a:r>
              <a:rPr lang="ru-RU" sz="2000" dirty="0" smtClean="0"/>
              <a:t>– Петя, если это действительно глагол первого спряжения, тогда надо говорить и писать </a:t>
            </a:r>
            <a:r>
              <a:rPr lang="ru-RU" sz="2000" i="1" dirty="0" err="1" smtClean="0"/>
              <a:t>летем</a:t>
            </a:r>
            <a:r>
              <a:rPr lang="ru-RU" sz="2000" dirty="0" smtClean="0"/>
              <a:t>, а не </a:t>
            </a:r>
            <a:r>
              <a:rPr lang="ru-RU" sz="2000" i="1" dirty="0" smtClean="0"/>
              <a:t>летим</a:t>
            </a:r>
            <a:r>
              <a:rPr lang="ru-RU" sz="2000" dirty="0" smtClean="0"/>
              <a:t>! О чём ты только думаешь?</a:t>
            </a:r>
            <a:br>
              <a:rPr lang="ru-RU" sz="2000" dirty="0" smtClean="0"/>
            </a:br>
            <a:r>
              <a:rPr lang="ru-RU" sz="2000" dirty="0" smtClean="0"/>
              <a:t>- Что-то я совсем запутался, - расстроился Петя.</a:t>
            </a:r>
            <a:br>
              <a:rPr lang="ru-RU" sz="2000" dirty="0" smtClean="0"/>
            </a:br>
            <a:endParaRPr lang="ru-RU" sz="20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3505200"/>
            <a:ext cx="8229600" cy="2620963"/>
          </a:xfrm>
        </p:spPr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ru-RU" b="1" dirty="0" smtClean="0"/>
              <a:t>Задания:</a:t>
            </a:r>
            <a:endParaRPr lang="ru-RU" dirty="0" smtClean="0"/>
          </a:p>
          <a:p>
            <a:pPr lvl="0">
              <a:buNone/>
            </a:pPr>
            <a:r>
              <a:rPr lang="ru-RU" dirty="0" smtClean="0"/>
              <a:t>1. Какой общей теме посвящены тексты?</a:t>
            </a:r>
          </a:p>
          <a:p>
            <a:pPr lvl="0">
              <a:buNone/>
            </a:pPr>
            <a:r>
              <a:rPr lang="ru-RU" dirty="0" smtClean="0"/>
              <a:t>2. Подумайте, по какой причине возникли проблемы у ребят в 1 и 2 тексте. При каких условиях этих проблем не возникло бы?</a:t>
            </a:r>
          </a:p>
          <a:p>
            <a:pPr lvl="0">
              <a:buNone/>
            </a:pPr>
            <a:r>
              <a:rPr lang="ru-RU" dirty="0" smtClean="0"/>
              <a:t>3. Представьте, что у вас есть возможность  объяснить ребятам причину их проблемы и все исправить. Как вы это сделаете? </a:t>
            </a:r>
          </a:p>
          <a:p>
            <a:pPr>
              <a:buNone/>
            </a:pPr>
            <a:r>
              <a:rPr lang="ru-RU" dirty="0" smtClean="0"/>
              <a:t>Всем командам желаю</a:t>
            </a:r>
          </a:p>
          <a:p>
            <a:pPr>
              <a:buNone/>
            </a:pPr>
            <a:r>
              <a:rPr lang="ru-RU" dirty="0" smtClean="0"/>
              <a:t> </a:t>
            </a:r>
            <a:r>
              <a:rPr lang="ru-RU" b="1" dirty="0" smtClean="0"/>
              <a:t>Не ударить в грязь лицом!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 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57200"/>
            <a:ext cx="8229600" cy="5668963"/>
          </a:xfrm>
        </p:spPr>
        <p:txBody>
          <a:bodyPr>
            <a:noAutofit/>
          </a:bodyPr>
          <a:lstStyle/>
          <a:p>
            <a:pPr>
              <a:buNone/>
            </a:pPr>
            <a:endParaRPr lang="ru-RU" sz="2000" b="1" dirty="0" smtClean="0"/>
          </a:p>
          <a:p>
            <a:pPr>
              <a:buNone/>
            </a:pPr>
            <a:r>
              <a:rPr lang="ru-RU" sz="2000" b="1" dirty="0" smtClean="0"/>
              <a:t>Модельные ответы и критерии оценки</a:t>
            </a:r>
            <a:r>
              <a:rPr lang="ru-RU" sz="2000" dirty="0" smtClean="0"/>
              <a:t> (для каждого вопроса и задания)</a:t>
            </a:r>
          </a:p>
          <a:p>
            <a:pPr lvl="0">
              <a:buNone/>
            </a:pPr>
            <a:r>
              <a:rPr lang="ru-RU" sz="2000" b="1" dirty="0" smtClean="0"/>
              <a:t>Вопрос 1:</a:t>
            </a:r>
            <a:r>
              <a:rPr lang="ru-RU" sz="2000" dirty="0" smtClean="0"/>
              <a:t> в 1 и во 2 тексте речь идет о правописании окончаний глаголов.</a:t>
            </a:r>
          </a:p>
          <a:p>
            <a:pPr lvl="0">
              <a:buNone/>
            </a:pPr>
            <a:r>
              <a:rPr lang="ru-RU" sz="2000" b="1" dirty="0" smtClean="0"/>
              <a:t>Вопрос 2:</a:t>
            </a:r>
          </a:p>
          <a:p>
            <a:pPr>
              <a:buNone/>
            </a:pPr>
            <a:r>
              <a:rPr lang="ru-RU" sz="2000" dirty="0" smtClean="0"/>
              <a:t>- Переписываясь с помощью СМС, Катя и Стёпа говорили о разных действиях. Катя хотела узнать место нахождения ребят. Степа хотел сказать, что они с другом </a:t>
            </a:r>
            <a:r>
              <a:rPr lang="ru-RU" sz="2000" b="1" dirty="0" smtClean="0"/>
              <a:t>едут</a:t>
            </a:r>
            <a:r>
              <a:rPr lang="ru-RU" sz="2000" dirty="0" smtClean="0"/>
              <a:t> к Кате, но при написании глагола </a:t>
            </a:r>
            <a:r>
              <a:rPr lang="ru-RU" sz="2000" b="1" dirty="0" smtClean="0"/>
              <a:t>ЕДЕМ</a:t>
            </a:r>
            <a:r>
              <a:rPr lang="ru-RU" sz="2000" dirty="0" smtClean="0"/>
              <a:t> допустил ошибку. Видимо, он не знает правило о правописании безударных личных окончаний глаголов.</a:t>
            </a:r>
          </a:p>
          <a:p>
            <a:pPr>
              <a:buNone/>
            </a:pPr>
            <a:r>
              <a:rPr lang="ru-RU" sz="2000" dirty="0" smtClean="0"/>
              <a:t>-Петя, наверное, плохо выучил правило правописания личных окончаний глаголов и  запутался, выполняя домашнее задание.</a:t>
            </a:r>
          </a:p>
          <a:p>
            <a:pPr>
              <a:buNone/>
            </a:pPr>
            <a:r>
              <a:rPr lang="ru-RU" sz="2000" dirty="0" smtClean="0"/>
              <a:t> - Если бы Катя и Степа общались с помощью голосового сообщения или лично, то проблема бы не возникла, потому что при правильном произношении  ударение определяет  значение слова: </a:t>
            </a:r>
            <a:r>
              <a:rPr lang="ru-RU" sz="2000" dirty="0" err="1" smtClean="0"/>
              <a:t>ед</a:t>
            </a:r>
            <a:r>
              <a:rPr lang="ru-RU" sz="2000" b="1" dirty="0" err="1" smtClean="0"/>
              <a:t>И</a:t>
            </a:r>
            <a:r>
              <a:rPr lang="ru-RU" sz="2000" dirty="0" err="1" smtClean="0"/>
              <a:t>м</a:t>
            </a:r>
            <a:r>
              <a:rPr lang="ru-RU" sz="2000" dirty="0" smtClean="0"/>
              <a:t> - </a:t>
            </a:r>
            <a:r>
              <a:rPr lang="ru-RU" sz="2000" b="1" dirty="0" smtClean="0"/>
              <a:t>Е</a:t>
            </a:r>
            <a:r>
              <a:rPr lang="ru-RU" sz="2000" dirty="0" smtClean="0"/>
              <a:t>дем.</a:t>
            </a:r>
          </a:p>
          <a:p>
            <a:pPr>
              <a:buNone/>
            </a:pPr>
            <a:r>
              <a:rPr lang="ru-RU" sz="2000" b="1" dirty="0" smtClean="0"/>
              <a:t> </a:t>
            </a:r>
          </a:p>
          <a:p>
            <a:pPr lvl="0">
              <a:buNone/>
            </a:pPr>
            <a:r>
              <a:rPr lang="ru-RU" sz="2000" dirty="0" smtClean="0"/>
              <a:t> </a:t>
            </a:r>
          </a:p>
          <a:p>
            <a:endParaRPr lang="ru-RU" sz="20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ru-RU" dirty="0" smtClean="0"/>
              <a:t>Если ребята в процессе объяснения вспомнят такое понятие, как </a:t>
            </a:r>
            <a:r>
              <a:rPr lang="ru-RU" b="1" dirty="0" smtClean="0"/>
              <a:t>омонимы</a:t>
            </a:r>
            <a:r>
              <a:rPr lang="ru-RU" dirty="0" smtClean="0"/>
              <a:t>, то они смогут получить дополнительные баллы: 1 б - за упоминание понятия омонимы в объяснении, 1 б - за дополнительные примеры омонимов (</a:t>
            </a:r>
            <a:r>
              <a:rPr lang="ru-RU" b="1" dirty="0" err="1" smtClean="0"/>
              <a:t>атлАс</a:t>
            </a:r>
            <a:r>
              <a:rPr lang="ru-RU" b="1" dirty="0" smtClean="0"/>
              <a:t> - Атлас).</a:t>
            </a:r>
          </a:p>
          <a:p>
            <a:pPr lvl="0">
              <a:buNone/>
            </a:pPr>
            <a:r>
              <a:rPr lang="ru-RU" b="1" dirty="0" smtClean="0"/>
              <a:t>Вопрос 3:</a:t>
            </a:r>
          </a:p>
          <a:p>
            <a:pPr>
              <a:buNone/>
            </a:pPr>
            <a:r>
              <a:rPr lang="ru-RU" dirty="0" smtClean="0"/>
              <a:t>- Помочь ребятам очень просто: нужно объяснить правило и показать, как им пользоваться во время письма.</a:t>
            </a:r>
          </a:p>
          <a:p>
            <a:pPr>
              <a:buNone/>
            </a:pPr>
            <a:r>
              <a:rPr lang="ru-RU" dirty="0" smtClean="0"/>
              <a:t>- ребята могут использовать правило - схему для объяснения ошибки героям текстов или таблицу, или рассуждение по формуле: </a:t>
            </a:r>
            <a:r>
              <a:rPr lang="ru-RU" b="1" dirty="0" smtClean="0"/>
              <a:t>ЕСЛИ, ТО</a:t>
            </a:r>
            <a:r>
              <a:rPr lang="ru-RU" dirty="0" smtClean="0"/>
              <a:t>, в которых должно быть представлено правило.</a:t>
            </a: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186</TotalTime>
  <Words>729</Words>
  <Application>Microsoft Office PowerPoint</Application>
  <PresentationFormat>Экран (4:3)</PresentationFormat>
  <Paragraphs>98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Office Theme</vt:lpstr>
      <vt:lpstr> МКОУ «Кытатская СОШ </vt:lpstr>
      <vt:lpstr>Цель урока:</vt:lpstr>
      <vt:lpstr>Планируемые результаты</vt:lpstr>
      <vt:lpstr>Действия учителя и учащихся</vt:lpstr>
      <vt:lpstr>Действия учителя и учащихся</vt:lpstr>
      <vt:lpstr>Учебная задача</vt:lpstr>
      <vt:lpstr>Текст 2        Как-то во время выполнения домашнего задания Петя, определяя спряжение глагола, написал в тетради: «Глагол лететь относится к первому спряжению». Сестра Аня, проверяя его домашнее задание, возмутилась: – Петя, если это действительно глагол первого спряжения, тогда надо говорить и писать летем, а не летим! О чём ты только думаешь? - Что-то я совсем запутался, - расстроился Петя. </vt:lpstr>
      <vt:lpstr>Слайд 8</vt:lpstr>
      <vt:lpstr>Слайд 9</vt:lpstr>
      <vt:lpstr>Перечень ЦОР. Использование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Разработка элемента урока</dc:title>
  <dc:creator>User</dc:creator>
  <cp:lastModifiedBy>User</cp:lastModifiedBy>
  <cp:revision>24</cp:revision>
  <dcterms:created xsi:type="dcterms:W3CDTF">2022-12-23T13:18:55Z</dcterms:created>
  <dcterms:modified xsi:type="dcterms:W3CDTF">2024-10-19T15:36:57Z</dcterms:modified>
</cp:coreProperties>
</file>

<file path=docProps/thumbnail.jpeg>
</file>