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7"/>
  </p:handoutMasterIdLst>
  <p:sldIdLst>
    <p:sldId id="256" r:id="rId2"/>
    <p:sldId id="263" r:id="rId3"/>
    <p:sldId id="265" r:id="rId4"/>
    <p:sldId id="279" r:id="rId5"/>
    <p:sldId id="267" r:id="rId6"/>
    <p:sldId id="266" r:id="rId7"/>
    <p:sldId id="268" r:id="rId8"/>
    <p:sldId id="276" r:id="rId9"/>
    <p:sldId id="269" r:id="rId10"/>
    <p:sldId id="257" r:id="rId11"/>
    <p:sldId id="258" r:id="rId12"/>
    <p:sldId id="259" r:id="rId13"/>
    <p:sldId id="260" r:id="rId14"/>
    <p:sldId id="270" r:id="rId15"/>
    <p:sldId id="271" r:id="rId16"/>
    <p:sldId id="272" r:id="rId17"/>
    <p:sldId id="273" r:id="rId18"/>
    <p:sldId id="274" r:id="rId19"/>
    <p:sldId id="261" r:id="rId20"/>
    <p:sldId id="262" r:id="rId21"/>
    <p:sldId id="280" r:id="rId22"/>
    <p:sldId id="282" r:id="rId23"/>
    <p:sldId id="281" r:id="rId24"/>
    <p:sldId id="283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83875-D1F1-416F-BDC0-4163327833C3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BE9BB-14CC-4F4B-95DA-9536C977C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D9CC-F52E-4C26-87DA-199C6EB348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D1E9-EF7C-42F7-8992-BAB9B2875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D9CC-F52E-4C26-87DA-199C6EB348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D1E9-EF7C-42F7-8992-BAB9B2875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D9CC-F52E-4C26-87DA-199C6EB348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D1E9-EF7C-42F7-8992-BAB9B2875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D9CC-F52E-4C26-87DA-199C6EB348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D1E9-EF7C-42F7-8992-BAB9B2875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D9CC-F52E-4C26-87DA-199C6EB348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D1E9-EF7C-42F7-8992-BAB9B2875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D9CC-F52E-4C26-87DA-199C6EB348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D1E9-EF7C-42F7-8992-BAB9B2875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D9CC-F52E-4C26-87DA-199C6EB348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D1E9-EF7C-42F7-8992-BAB9B2875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D9CC-F52E-4C26-87DA-199C6EB348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D1E9-EF7C-42F7-8992-BAB9B2875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D9CC-F52E-4C26-87DA-199C6EB348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D1E9-EF7C-42F7-8992-BAB9B2875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D9CC-F52E-4C26-87DA-199C6EB348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D1E9-EF7C-42F7-8992-BAB9B2875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D9CC-F52E-4C26-87DA-199C6EB348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96D1E9-EF7C-42F7-8992-BAB9B2875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58D9CC-F52E-4C26-87DA-199C6EB348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96D1E9-EF7C-42F7-8992-BAB9B2875B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Словари в нашей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2888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Выполнили:</a:t>
            </a:r>
          </a:p>
          <a:p>
            <a:pPr algn="r"/>
            <a:r>
              <a:rPr lang="ru-RU" dirty="0" smtClean="0"/>
              <a:t>Галетина Юлия</a:t>
            </a:r>
          </a:p>
          <a:p>
            <a:pPr algn="r"/>
            <a:r>
              <a:rPr lang="ru-RU" dirty="0" smtClean="0"/>
              <a:t>Ершова Екатерина</a:t>
            </a:r>
          </a:p>
          <a:p>
            <a:pPr algn="r"/>
            <a:r>
              <a:rPr lang="ru-RU" dirty="0" smtClean="0"/>
              <a:t>Исаков Владимир</a:t>
            </a:r>
          </a:p>
          <a:p>
            <a:pPr algn="r"/>
            <a:r>
              <a:rPr lang="ru-RU" dirty="0" smtClean="0"/>
              <a:t>Кокукин Степан</a:t>
            </a:r>
          </a:p>
          <a:p>
            <a:pPr algn="r"/>
            <a:r>
              <a:rPr lang="ru-RU" dirty="0" smtClean="0"/>
              <a:t>Проверила учитель русского языка:</a:t>
            </a:r>
          </a:p>
          <a:p>
            <a:pPr algn="r"/>
            <a:r>
              <a:rPr lang="ru-RU" dirty="0" smtClean="0"/>
              <a:t>Странцева Надежда Васильевна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Словари на уроках русского языка в начальной школе </a:t>
            </a:r>
            <a:endParaRPr lang="ru-RU" dirty="0"/>
          </a:p>
        </p:txBody>
      </p:sp>
      <p:pic>
        <p:nvPicPr>
          <p:cNvPr id="1026" name="Picture 2" descr="C:\Users\кабинет\Desktop\словари\словарь 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40"/>
            <a:ext cx="7164597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Словари на уроках литературы и русского языка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 уроках русского языка ученики используют словари в соответствии с темой, например:  </a:t>
            </a:r>
          </a:p>
          <a:p>
            <a:pPr marL="514350" indent="-514350">
              <a:buAutoNum type="arabicParenR"/>
            </a:pPr>
            <a:r>
              <a:rPr lang="ru-RU" dirty="0" smtClean="0"/>
              <a:t>Толковый словарь С. И. Ожегова и Н. Ю. Шведова.</a:t>
            </a:r>
          </a:p>
          <a:p>
            <a:pPr marL="514350" indent="-514350">
              <a:buAutoNum type="arabicParenR"/>
            </a:pPr>
            <a:r>
              <a:rPr lang="ru-RU" dirty="0" smtClean="0"/>
              <a:t>Орфографический словарь Д. Н. </a:t>
            </a:r>
            <a:r>
              <a:rPr lang="ru-RU" dirty="0" smtClean="0"/>
              <a:t>Ушакова </a:t>
            </a:r>
            <a:r>
              <a:rPr lang="ru-RU" dirty="0" smtClean="0"/>
              <a:t>и С. Е. </a:t>
            </a:r>
            <a:r>
              <a:rPr lang="ru-RU" dirty="0" err="1" smtClean="0"/>
              <a:t>Крючкова</a:t>
            </a:r>
            <a:r>
              <a:rPr lang="ru-RU" dirty="0" smtClean="0"/>
              <a:t>.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Словарь иностранных слов В. В. Одинцов, В. В. Иванов</a:t>
            </a:r>
          </a:p>
          <a:p>
            <a:pPr marL="514350" indent="-514350">
              <a:buAutoNum type="arabicParenR"/>
            </a:pPr>
            <a:r>
              <a:rPr lang="ru-RU" dirty="0" smtClean="0"/>
              <a:t>Библиографический словарь Г. П. </a:t>
            </a:r>
            <a:r>
              <a:rPr lang="ru-RU" dirty="0" err="1" smtClean="0"/>
              <a:t>Снетова</a:t>
            </a:r>
            <a:endParaRPr lang="ru-RU" dirty="0" smtClean="0"/>
          </a:p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AutoNum type="arabicParenR"/>
            </a:pP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Словари иностранных слов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уроках иностранного языка используются такие словари как:</a:t>
            </a:r>
          </a:p>
          <a:p>
            <a:pPr>
              <a:buNone/>
            </a:pPr>
            <a:r>
              <a:rPr lang="ru-RU" dirty="0" smtClean="0"/>
              <a:t>1 Немецко-русский  словарь М. Я. </a:t>
            </a:r>
            <a:r>
              <a:rPr lang="ru-RU" dirty="0" err="1" smtClean="0"/>
              <a:t>Цвиллинга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 Русско-немецкий словарь А. Н. Зуева</a:t>
            </a:r>
          </a:p>
          <a:p>
            <a:pPr>
              <a:buNone/>
            </a:pPr>
            <a:r>
              <a:rPr lang="ru-RU" dirty="0" smtClean="0"/>
              <a:t>3 Русско-немецко-английский словарь И. А. Сухарь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Словари по обществознанию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уроках обществознания используются словари:</a:t>
            </a:r>
          </a:p>
          <a:p>
            <a:pPr>
              <a:buNone/>
            </a:pPr>
            <a:r>
              <a:rPr lang="ru-RU" dirty="0" smtClean="0"/>
              <a:t>1. Словообразовательный А. Н. Тихонова</a:t>
            </a:r>
          </a:p>
          <a:p>
            <a:pPr>
              <a:buNone/>
            </a:pPr>
            <a:r>
              <a:rPr lang="ru-RU" dirty="0" smtClean="0"/>
              <a:t>2. Словарь иностранных слов Е. И. Голанова, И. А. Васильевская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914" y="11574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Словари для изучению лексики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Словари иностранных слов включают распространённые в  современной  устной и письменной речи иностранные слова. В словарной статье раскрывается значение слова, его происхождение, даётся грамматическая характеристика, приводится культурно- исторический комментарий. Значение слов иллюстрируется выражениями и примерами из художественной литературы. 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3" y="1611386"/>
            <a:ext cx="3777475" cy="503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179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432" y="226580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Орфографические словари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78482" y="1745673"/>
            <a:ext cx="4036868" cy="44312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В этом словаре максимально полно даются сведения о правильном написании слов и грамматических форм, в которых чаще всего допускают ошибки. В словаре дана необходимая грамматическая информация: слова снабжены грамматическими пометками, указаны типы склонений существительных и типы спряжения глаголов. Приводятся сопоставления, пояснения, примеры, предупреждающие читателя об опасности  неправильного написания слов и словосочетаний.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1611386"/>
            <a:ext cx="3580047" cy="47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2920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41" y="143453"/>
            <a:ext cx="7886700" cy="1325563"/>
          </a:xfrm>
        </p:spPr>
        <p:txBody>
          <a:bodyPr/>
          <a:lstStyle/>
          <a:p>
            <a:r>
              <a:rPr lang="ru-RU" dirty="0" smtClean="0"/>
              <a:t>Словари иностранного языка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Немецко-русским  и англо-русским словарями мы пользуемся на уроках немецкого или английского языка для перевода слов.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8" y="1742498"/>
            <a:ext cx="3735911" cy="498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52334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7886700" cy="1325563"/>
          </a:xfrm>
        </p:spPr>
        <p:txBody>
          <a:bodyPr/>
          <a:lstStyle/>
          <a:p>
            <a:r>
              <a:rPr lang="ru-RU" dirty="0" smtClean="0"/>
              <a:t>Словари словообразования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9655" y="1801091"/>
            <a:ext cx="4005695" cy="43758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Изучение и знания законов </a:t>
            </a:r>
            <a:r>
              <a:rPr lang="ru-RU" dirty="0" err="1" smtClean="0"/>
              <a:t>слообразования</a:t>
            </a:r>
            <a:r>
              <a:rPr lang="ru-RU" dirty="0" smtClean="0"/>
              <a:t>, состав слова необходимо для прочного усвоения правил правописания. Дело в том, сто </a:t>
            </a:r>
            <a:r>
              <a:rPr lang="ru-RU" dirty="0" err="1" smtClean="0"/>
              <a:t>словообразоваие</a:t>
            </a:r>
            <a:r>
              <a:rPr lang="ru-RU" dirty="0" smtClean="0"/>
              <a:t> тесно связано с орфографией. Поэтому, </a:t>
            </a:r>
            <a:r>
              <a:rPr lang="ru-RU" dirty="0" err="1" smtClean="0"/>
              <a:t>чтобя</a:t>
            </a:r>
            <a:r>
              <a:rPr lang="ru-RU" dirty="0" smtClean="0"/>
              <a:t> понять </a:t>
            </a:r>
            <a:r>
              <a:rPr lang="ru-RU" smtClean="0"/>
              <a:t>их смысл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0" y="1555967"/>
            <a:ext cx="3673565" cy="48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27697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109184"/>
            <a:ext cx="8813042" cy="1160059"/>
          </a:xfrm>
        </p:spPr>
        <p:txBody>
          <a:bodyPr/>
          <a:lstStyle/>
          <a:p>
            <a:pPr algn="ctr"/>
            <a:r>
              <a:rPr lang="ru-RU" dirty="0" smtClean="0"/>
              <a:t>Толковые словари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433015"/>
            <a:ext cx="4347665" cy="5158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Однотомный словарь русского языка относится к общелитературной лексике, а также специальным сферам языка. В словаре широко представлено построчная лексика, употребляемая в литературе и разговорной речи. Словарная статья включает толкование значения, примеры употребления и сведения о сочетания слова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6" y="1500548"/>
            <a:ext cx="3860602" cy="514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8614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словарей жителями нашего посёлка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1" y="1935163"/>
          <a:ext cx="832964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928"/>
                <a:gridCol w="1665928"/>
                <a:gridCol w="1665928"/>
                <a:gridCol w="1665928"/>
                <a:gridCol w="1665928"/>
              </a:tblGrid>
              <a:tr h="861447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пол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Род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Словарь, используемый в жизни</a:t>
                      </a:r>
                      <a:endParaRPr lang="ru-RU" dirty="0"/>
                    </a:p>
                  </a:txBody>
                  <a:tcPr/>
                </a:tc>
              </a:tr>
              <a:tr h="60301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орфографический</a:t>
                      </a:r>
                      <a:endParaRPr lang="ru-RU" dirty="0"/>
                    </a:p>
                  </a:txBody>
                  <a:tcPr/>
                </a:tc>
              </a:tr>
              <a:tr h="163675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Толковый,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орфографический, русско-немецкий, русско-английский, </a:t>
                      </a:r>
                      <a:endParaRPr lang="ru-RU" dirty="0"/>
                    </a:p>
                  </a:txBody>
                  <a:tcPr/>
                </a:tc>
              </a:tr>
              <a:tr h="60301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Русско-немецкий</a:t>
                      </a:r>
                      <a:endParaRPr lang="ru-RU" dirty="0"/>
                    </a:p>
                  </a:txBody>
                  <a:tcPr/>
                </a:tc>
              </a:tr>
              <a:tr h="861447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Орфографический, русско-немецкий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Цель работы: изучение  функции и области использования словарей в нашей школе.</a:t>
            </a:r>
          </a:p>
          <a:p>
            <a:pPr>
              <a:buNone/>
            </a:pPr>
            <a:r>
              <a:rPr lang="ru-RU" dirty="0" smtClean="0"/>
              <a:t>Задачи: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Изучить историю возникновения словарей.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Собрать информацию о словарях в нашей школе.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Определить, при изучении каких предметов пользуются словарями и какими.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Определить, какими словарями пользуются жители нашего посёлка.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500063"/>
          <a:ext cx="8229600" cy="53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90"/>
                <a:gridCol w="1000132"/>
                <a:gridCol w="928694"/>
                <a:gridCol w="1500198"/>
                <a:gridCol w="390048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Воз-</a:t>
                      </a:r>
                    </a:p>
                    <a:p>
                      <a:r>
                        <a:rPr lang="ru-RU" dirty="0" err="1" smtClean="0"/>
                        <a:t>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</a:t>
                      </a:r>
                      <a:r>
                        <a:rPr lang="ru-RU" baseline="0" dirty="0" smtClean="0"/>
                        <a:t> деятель-</a:t>
                      </a:r>
                    </a:p>
                    <a:p>
                      <a:r>
                        <a:rPr lang="ru-RU" baseline="0" dirty="0" err="1" smtClean="0"/>
                        <a:t>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словарь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Русско-немецкий , русско-английский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Орфографический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орфографический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Орфографический, русско-английский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</a:t>
                      </a:r>
                    </a:p>
                    <a:p>
                      <a:r>
                        <a:rPr lang="ru-RU" dirty="0" smtClean="0"/>
                        <a:t>рабочий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Орфографический.фразеолагизмы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рабочий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пользуюсь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пенсионер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пользуюсь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безработный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пользуюсь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рабочий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пользуюсь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 опроса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Всего опрошенных 20 человек.</a:t>
            </a:r>
          </a:p>
          <a:p>
            <a:r>
              <a:rPr lang="ru-RU" dirty="0" smtClean="0"/>
              <a:t>Вывод: словарями пользуются  те, чья профессия  связана с учебной деятельностью (учитель, </a:t>
            </a:r>
            <a:r>
              <a:rPr lang="ru-RU" dirty="0" err="1" smtClean="0"/>
              <a:t>библиотекарь,воспитатель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Обычный человек, не связанный с учёбой,  очень редко пользуется словарями.  </a:t>
            </a:r>
          </a:p>
          <a:p>
            <a:r>
              <a:rPr lang="ru-RU" dirty="0" smtClean="0"/>
              <a:t>100% опрошенных учащихся пользуются самыми разными словарями.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И ЭТО  РАДУЕТ!!!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Это интересно!!!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Существуют также необычные словари. Они предназначены для узкого круга пользователей. Например, с</a:t>
            </a:r>
            <a:r>
              <a:rPr lang="ru-RU" b="1" dirty="0" smtClean="0"/>
              <a:t>ловарь наоборот </a:t>
            </a:r>
            <a:r>
              <a:rPr lang="ru-RU" dirty="0" smtClean="0"/>
              <a:t>нужен в работе лингвисту</a:t>
            </a:r>
            <a:r>
              <a:rPr lang="ru-RU" b="1" dirty="0" smtClean="0"/>
              <a:t>. </a:t>
            </a:r>
            <a:r>
              <a:rPr lang="ru-RU" dirty="0" smtClean="0"/>
              <a:t>В обратных словарях слова располагаются в алфавитном порядке не начальных букв, а конечных.</a:t>
            </a:r>
          </a:p>
          <a:p>
            <a:r>
              <a:rPr lang="ru-RU" dirty="0" smtClean="0"/>
              <a:t>А печатаются они с другого края страницы, чтобы было удобно искать нужное слово. В </a:t>
            </a:r>
            <a:r>
              <a:rPr lang="ru-RU" b="1" dirty="0" smtClean="0"/>
              <a:t>словарях редких слов </a:t>
            </a:r>
            <a:r>
              <a:rPr lang="ru-RU" dirty="0" smtClean="0"/>
              <a:t>вы можете найти редкие, древние, слова, такие как: </a:t>
            </a:r>
            <a:r>
              <a:rPr lang="ru-RU" dirty="0" err="1" smtClean="0"/>
              <a:t>вехотка</a:t>
            </a:r>
            <a:r>
              <a:rPr lang="ru-RU" dirty="0" smtClean="0"/>
              <a:t>, </a:t>
            </a:r>
            <a:r>
              <a:rPr lang="ru-RU" dirty="0" err="1" smtClean="0"/>
              <a:t>вихотка</a:t>
            </a:r>
            <a:r>
              <a:rPr lang="ru-RU" dirty="0" smtClean="0"/>
              <a:t> - губка (тряпка, мочалка) для мытья посуды, тела и т.д., </a:t>
            </a:r>
            <a:r>
              <a:rPr lang="ru-RU" dirty="0" err="1" smtClean="0"/>
              <a:t>жандобиться</a:t>
            </a:r>
            <a:r>
              <a:rPr lang="ru-RU" dirty="0" smtClean="0"/>
              <a:t> - заботиться, стараться, нюни - губы.</a:t>
            </a:r>
          </a:p>
          <a:p>
            <a:r>
              <a:rPr lang="ru-RU" dirty="0" smtClean="0"/>
              <a:t>Как одним словом назвать жителей Курска? А Углича? А Салехарда? Нам остается только открыть </a:t>
            </a:r>
            <a:r>
              <a:rPr lang="ru-RU" b="1" dirty="0" smtClean="0"/>
              <a:t>словари названий жителей.</a:t>
            </a:r>
          </a:p>
          <a:p>
            <a:r>
              <a:rPr lang="ru-RU" dirty="0" smtClean="0"/>
              <a:t>Артисты-юмористы создали  </a:t>
            </a:r>
            <a:r>
              <a:rPr lang="ru-RU" b="1" dirty="0" smtClean="0"/>
              <a:t>БЕСТОЛКОВЫЙ </a:t>
            </a:r>
            <a:r>
              <a:rPr lang="ru-RU" dirty="0" smtClean="0"/>
              <a:t>словарь, это словарь необычного смешного  толкования слов.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Объясните значение слова для бестолкового словаря.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None/>
            </a:pPr>
            <a:r>
              <a:rPr lang="ru-RU" dirty="0" smtClean="0"/>
              <a:t>Например: </a:t>
            </a:r>
            <a:r>
              <a:rPr lang="ru-RU" b="1" dirty="0" smtClean="0"/>
              <a:t>Буренка</a:t>
            </a:r>
            <a:r>
              <a:rPr lang="ru-RU" dirty="0" smtClean="0"/>
              <a:t> – маленькая буря</a:t>
            </a:r>
          </a:p>
          <a:p>
            <a:pPr>
              <a:buNone/>
            </a:pPr>
            <a:r>
              <a:rPr lang="ru-RU" dirty="0" smtClean="0"/>
              <a:t>Бульдог –</a:t>
            </a:r>
          </a:p>
          <a:p>
            <a:pPr>
              <a:buNone/>
            </a:pPr>
            <a:r>
              <a:rPr lang="ru-RU" dirty="0" smtClean="0"/>
              <a:t>Врач – </a:t>
            </a:r>
          </a:p>
          <a:p>
            <a:pPr>
              <a:buNone/>
            </a:pPr>
            <a:r>
              <a:rPr lang="ru-RU" dirty="0" smtClean="0"/>
              <a:t>Молокосос -  </a:t>
            </a:r>
          </a:p>
          <a:p>
            <a:pPr>
              <a:buNone/>
            </a:pPr>
            <a:r>
              <a:rPr lang="ru-RU" dirty="0" smtClean="0"/>
              <a:t>Огрызок -  </a:t>
            </a:r>
          </a:p>
          <a:p>
            <a:pPr>
              <a:buNone/>
            </a:pPr>
            <a:r>
              <a:rPr lang="ru-RU" dirty="0" smtClean="0"/>
              <a:t>Пломбир – </a:t>
            </a:r>
          </a:p>
          <a:p>
            <a:pPr>
              <a:buNone/>
            </a:pPr>
            <a:r>
              <a:rPr lang="ru-RU" dirty="0" smtClean="0"/>
              <a:t>Полиглот – </a:t>
            </a:r>
          </a:p>
          <a:p>
            <a:pPr>
              <a:buNone/>
            </a:pPr>
            <a:r>
              <a:rPr lang="ru-RU" dirty="0" smtClean="0"/>
              <a:t>Попадья – </a:t>
            </a:r>
          </a:p>
          <a:p>
            <a:pPr>
              <a:buNone/>
            </a:pPr>
            <a:r>
              <a:rPr lang="ru-RU" dirty="0" smtClean="0"/>
              <a:t>Редька -  </a:t>
            </a:r>
          </a:p>
          <a:p>
            <a:pPr>
              <a:buNone/>
            </a:pPr>
            <a:r>
              <a:rPr lang="ru-RU" dirty="0" smtClean="0"/>
              <a:t>Сопрано –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Слова из бестолкового словаря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None/>
            </a:pPr>
            <a:r>
              <a:rPr lang="ru-RU" dirty="0" smtClean="0"/>
              <a:t>Автомат- диалог автомобилистов</a:t>
            </a:r>
          </a:p>
          <a:p>
            <a:pPr>
              <a:buNone/>
            </a:pPr>
            <a:r>
              <a:rPr lang="ru-RU" dirty="0" smtClean="0"/>
              <a:t>Бульдог – </a:t>
            </a:r>
            <a:r>
              <a:rPr lang="ru-RU" dirty="0" err="1" smtClean="0"/>
              <a:t>Муму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Буренка – маленькая буря</a:t>
            </a:r>
          </a:p>
          <a:p>
            <a:pPr>
              <a:buNone/>
            </a:pPr>
            <a:r>
              <a:rPr lang="ru-RU" dirty="0" smtClean="0"/>
              <a:t>Врач – врунишка</a:t>
            </a:r>
          </a:p>
          <a:p>
            <a:pPr>
              <a:buNone/>
            </a:pPr>
            <a:r>
              <a:rPr lang="ru-RU" dirty="0" smtClean="0"/>
              <a:t>Молокосос -  доильный аппарат</a:t>
            </a:r>
          </a:p>
          <a:p>
            <a:pPr>
              <a:buNone/>
            </a:pPr>
            <a:r>
              <a:rPr lang="ru-RU" dirty="0" smtClean="0"/>
              <a:t>Огрызок -  грубый собеседник</a:t>
            </a:r>
          </a:p>
          <a:p>
            <a:pPr>
              <a:buNone/>
            </a:pPr>
            <a:r>
              <a:rPr lang="ru-RU" dirty="0" smtClean="0"/>
              <a:t>Пломбир – стоматолог</a:t>
            </a:r>
          </a:p>
          <a:p>
            <a:pPr>
              <a:buNone/>
            </a:pPr>
            <a:r>
              <a:rPr lang="ru-RU" dirty="0" smtClean="0"/>
              <a:t>Полиглот – </a:t>
            </a:r>
            <a:r>
              <a:rPr lang="ru-RU" dirty="0" err="1" smtClean="0"/>
              <a:t>обжора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Попадья – очередная неприятность</a:t>
            </a:r>
          </a:p>
          <a:p>
            <a:pPr>
              <a:buNone/>
            </a:pPr>
            <a:r>
              <a:rPr lang="ru-RU" dirty="0" smtClean="0"/>
              <a:t>Редька -  праздник</a:t>
            </a:r>
          </a:p>
          <a:p>
            <a:pPr>
              <a:buNone/>
            </a:pPr>
            <a:r>
              <a:rPr lang="ru-RU" dirty="0" smtClean="0"/>
              <a:t>Сопрано – тот, кто рано просыпается</a:t>
            </a:r>
          </a:p>
          <a:p>
            <a:pPr>
              <a:buNone/>
            </a:pP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Мы изучили области использования словарей.</a:t>
            </a:r>
          </a:p>
          <a:p>
            <a:pPr algn="just"/>
            <a:r>
              <a:rPr lang="ru-RU" dirty="0" smtClean="0"/>
              <a:t>Узнали историю возникновения словарей.</a:t>
            </a:r>
          </a:p>
          <a:p>
            <a:pPr algn="just"/>
            <a:r>
              <a:rPr lang="ru-RU" dirty="0" smtClean="0"/>
              <a:t>Собрали информацию о словарях в нашей школе.</a:t>
            </a:r>
          </a:p>
          <a:p>
            <a:pPr algn="just"/>
            <a:r>
              <a:rPr lang="ru-RU" dirty="0" smtClean="0"/>
              <a:t>Определили, при изучении каких предметов  и какими словарями пользуются.</a:t>
            </a:r>
          </a:p>
          <a:p>
            <a:pPr algn="just"/>
            <a:r>
              <a:rPr lang="ru-RU" smtClean="0"/>
              <a:t> Определили</a:t>
            </a:r>
            <a:r>
              <a:rPr lang="ru-RU" dirty="0" smtClean="0"/>
              <a:t>, какими словарями пользуются жители нашего посёлка.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Актуальность данной работы очевидна: современный человек – это образованный, грамотный человек. Словари помогают восполнить пробелы в образовании, расширить  активный словарный запас (лексикон).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Методы работы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 smtClean="0"/>
              <a:t>. Сбор и обобщение информации.</a:t>
            </a:r>
          </a:p>
          <a:p>
            <a:r>
              <a:rPr lang="ru-RU" dirty="0" smtClean="0"/>
              <a:t>2.Анализ.</a:t>
            </a:r>
          </a:p>
          <a:p>
            <a:r>
              <a:rPr lang="ru-RU" dirty="0" smtClean="0"/>
              <a:t>3. Наблюдения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36" y="138546"/>
            <a:ext cx="8780318" cy="1205346"/>
          </a:xfrm>
        </p:spPr>
        <p:txBody>
          <a:bodyPr/>
          <a:lstStyle/>
          <a:p>
            <a:pPr algn="ctr"/>
            <a:r>
              <a:rPr lang="ru-RU" dirty="0" smtClean="0"/>
              <a:t>История словарей.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036" y="1607126"/>
            <a:ext cx="8780318" cy="50014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Словарь — книга или любой другой источник, информация в котором упорядочена c помощью разбивки на небольшие статьи, отсортированные по названию или тематике. Различают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энциклопедические и лингвистические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словари.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Разные источники по-разному определяют понятие «словарь»: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Словарь — книга, содержащая собрание слов (или морфем, словосочетаний, идиом и т. д.), расположенных по определённому принципу, и дающая сведения об их значениях, употреблении, происхождении, переводе на другой язык и т. п. (лингвистические словари) или информацию о понятиях и предметах, ими обозначаемых, о деятелях в каких-либо областях науки, культуры и др.;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Словарь — сборник слов, речений какого-либо языка, с толкованием или с переводом. Словари бывают общие и частные, обиходные и научные;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Словарь — собрание слов (обычно в алфавитном порядке), устойчивых выражений с пояснениями, толкованиями или с переводом на другой язык;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Словарь — собрание слов какого-либо языка азбучным порядком или по словопроизводству расположенных;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494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Самый первый словарь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Самый ранний из дошедших до нас рукописных славянских словарей – это так называемый азбуковник. Он был создан в 1282 в качестве приложения к Кормчей книге и содержал толкования 174 слов. Ну а самый первый печатный словарь был издан в 1596 году в качестве приложения к грамматике Лаврентия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Зизания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словари\увввкапер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678" y="1953491"/>
            <a:ext cx="4563096" cy="3711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061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646" y="166256"/>
            <a:ext cx="8821882" cy="1094509"/>
          </a:xfrm>
        </p:spPr>
        <p:txBody>
          <a:bodyPr/>
          <a:lstStyle/>
          <a:p>
            <a:pPr algn="ctr"/>
            <a:r>
              <a:rPr lang="ru-RU" dirty="0" smtClean="0"/>
              <a:t>Виды словарей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191492"/>
            <a:ext cx="8929718" cy="5666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Синхронические лингвистические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 отражают срез языка какого-то определённого времени (например, языка XVIII века, современного языка).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Диахронические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этимологические) — отражают развитие языка с течением времени.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Энциклопедические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(др.-греч.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ἐγκύκλιος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πα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ιδεί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 — «обучение в полном круге») словари содержат экстралингвистическую информацию об описываемых языковых единицах; эти словари содержат сведения о научных понятиях, терминах, исторических событиях, персоналиях, географии и т. п. В энциклопедическом словаре нет грамматических сведений о слове, а даётся информация о предмете, обозначаемом словом.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Терминологический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словарь содержит термины какой-либо области знания или темы и их толкования.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Энциклопедический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словарь – не только толкование слова, его употребление, но и историю этого слова,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понятия,явления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5549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словарей. Продолжение.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академического типа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словарь-справочник. Словарь академического типа является нормативным, описывающим лексическую систему данного языка: в нём не должно быть фактов, противоречащих современному употреблению. В противоположность академическим словарям словари-справочники могут содержать сведения о более широком круге слов, выходящих за границы нормативного литературного языка.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Энциклопедический словарь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общий словарь. Противопоставление энциклопедических (описывают вещь, реалию) и лингвистических словарей (описывают слова)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Тезаурус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обычный (толковый или переводной) словарь. Тезаурусами считаются словари, в которых приводятся все слова, встретившиеся в данном языке хотя бы один раз.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(толковый или переводной) словарь — идеологический (идеографический) словарь. В идеологическом словаре слова должны идти по порядку.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Толковый словарь — переводной словарь.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словарь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неисторический словарь. Машиночитаемые словари (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Machine-readable dictionary,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 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MRD)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компьютерными программами для решения различных задач, например, для обработки текстов на естественном языке. Машиночитаемые словари являются разновидностью электронных словарей.</a:t>
            </a:r>
          </a:p>
          <a:p>
            <a:pPr marL="0" indent="0">
              <a:buNone/>
            </a:pPr>
            <a:endParaRPr lang="en-A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Лингвистические словари.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427" y="1690688"/>
            <a:ext cx="8634846" cy="4917930"/>
          </a:xfrm>
        </p:spPr>
        <p:txBody>
          <a:bodyPr numCol="4"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Всего лингвистических словарей в </a:t>
            </a:r>
            <a:r>
              <a:rPr lang="ru-RU" dirty="0" smtClean="0">
                <a:solidFill>
                  <a:srgbClr val="FF0000"/>
                </a:solidFill>
              </a:rPr>
              <a:t>пределах 232.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С </a:t>
            </a:r>
            <a:r>
              <a:rPr lang="ru-RU" b="1" dirty="0"/>
              <a:t>точки </a:t>
            </a:r>
            <a:r>
              <a:rPr lang="ru-RU" dirty="0"/>
              <a:t>зрения отбора лексики.</a:t>
            </a:r>
          </a:p>
          <a:p>
            <a:pPr marL="0" indent="0">
              <a:buNone/>
            </a:pPr>
            <a:r>
              <a:rPr lang="ru-RU" dirty="0"/>
              <a:t>Словари тезаурусного типа</a:t>
            </a:r>
          </a:p>
          <a:p>
            <a:pPr marL="0" indent="0">
              <a:buNone/>
            </a:pPr>
            <a:r>
              <a:rPr lang="ru-RU" dirty="0"/>
              <a:t>Словари, в которых лексика отбирается по определённым параметрам</a:t>
            </a:r>
          </a:p>
          <a:p>
            <a:pPr marL="0" indent="0">
              <a:buNone/>
            </a:pPr>
            <a:r>
              <a:rPr lang="ru-RU" dirty="0"/>
              <a:t>по сфере употребления</a:t>
            </a:r>
          </a:p>
          <a:p>
            <a:pPr marL="0" indent="0">
              <a:buNone/>
            </a:pPr>
            <a:r>
              <a:rPr lang="ru-RU" dirty="0"/>
              <a:t>разговорный</a:t>
            </a:r>
          </a:p>
          <a:p>
            <a:pPr marL="0" indent="0">
              <a:buNone/>
            </a:pPr>
            <a:r>
              <a:rPr lang="ru-RU" dirty="0"/>
              <a:t>просторечный</a:t>
            </a:r>
          </a:p>
          <a:p>
            <a:pPr marL="0" indent="0">
              <a:buNone/>
            </a:pPr>
            <a:r>
              <a:rPr lang="ru-RU" dirty="0"/>
              <a:t>диалектный</a:t>
            </a:r>
          </a:p>
          <a:p>
            <a:pPr marL="0" indent="0">
              <a:buNone/>
            </a:pPr>
            <a:r>
              <a:rPr lang="ru-RU" dirty="0"/>
              <a:t>арго</a:t>
            </a:r>
          </a:p>
          <a:p>
            <a:pPr marL="0" indent="0">
              <a:buNone/>
            </a:pPr>
            <a:r>
              <a:rPr lang="ru-RU" dirty="0"/>
              <a:t>терминологический</a:t>
            </a:r>
          </a:p>
          <a:p>
            <a:pPr marL="0" indent="0">
              <a:buNone/>
            </a:pPr>
            <a:r>
              <a:rPr lang="ru-RU" dirty="0"/>
              <a:t>поэтической лексики</a:t>
            </a:r>
          </a:p>
          <a:p>
            <a:pPr marL="0" indent="0">
              <a:buNone/>
            </a:pPr>
            <a:r>
              <a:rPr lang="ru-RU" dirty="0"/>
              <a:t>и т. п.</a:t>
            </a:r>
          </a:p>
          <a:p>
            <a:pPr marL="0" indent="0">
              <a:buNone/>
            </a:pPr>
            <a:r>
              <a:rPr lang="ru-RU" dirty="0"/>
              <a:t>исторической перспективе</a:t>
            </a:r>
          </a:p>
          <a:p>
            <a:pPr marL="0" indent="0">
              <a:buNone/>
            </a:pPr>
            <a:r>
              <a:rPr lang="ru-RU" dirty="0"/>
              <a:t>архаизмов</a:t>
            </a:r>
          </a:p>
          <a:p>
            <a:pPr marL="0" indent="0">
              <a:buNone/>
            </a:pPr>
            <a:r>
              <a:rPr lang="ru-RU" dirty="0"/>
              <a:t>историзмов</a:t>
            </a:r>
          </a:p>
          <a:p>
            <a:pPr marL="0" indent="0">
              <a:buNone/>
            </a:pPr>
            <a:r>
              <a:rPr lang="ru-RU" dirty="0"/>
              <a:t>неологизмов</a:t>
            </a:r>
          </a:p>
          <a:p>
            <a:pPr marL="0" indent="0">
              <a:buNone/>
            </a:pPr>
            <a:r>
              <a:rPr lang="ru-RU" dirty="0"/>
              <a:t>происхождению</a:t>
            </a:r>
          </a:p>
          <a:p>
            <a:pPr marL="0" indent="0">
              <a:buNone/>
            </a:pPr>
            <a:r>
              <a:rPr lang="ru-RU" dirty="0"/>
              <a:t>иностранных слов</a:t>
            </a:r>
          </a:p>
          <a:p>
            <a:pPr marL="0" indent="0">
              <a:buNone/>
            </a:pPr>
            <a:r>
              <a:rPr lang="ru-RU" dirty="0"/>
              <a:t>интернационализмов</a:t>
            </a:r>
          </a:p>
          <a:p>
            <a:pPr marL="0" indent="0">
              <a:buNone/>
            </a:pPr>
            <a:r>
              <a:rPr lang="ru-RU" dirty="0"/>
              <a:t>характеристике типов слов</a:t>
            </a:r>
          </a:p>
          <a:p>
            <a:pPr marL="0" indent="0">
              <a:buNone/>
            </a:pPr>
            <a:r>
              <a:rPr lang="ru-RU" dirty="0"/>
              <a:t>сокращений</a:t>
            </a:r>
          </a:p>
          <a:p>
            <a:pPr marL="0" indent="0">
              <a:buNone/>
            </a:pPr>
            <a:r>
              <a:rPr lang="ru-RU" dirty="0"/>
              <a:t>ономастические</a:t>
            </a:r>
          </a:p>
          <a:p>
            <a:pPr marL="0" indent="0">
              <a:buNone/>
            </a:pPr>
            <a:r>
              <a:rPr lang="ru-RU" dirty="0"/>
              <a:t>окказионализмов</a:t>
            </a:r>
          </a:p>
          <a:p>
            <a:pPr marL="0" indent="0">
              <a:buNone/>
            </a:pPr>
            <a:r>
              <a:rPr lang="ru-RU" dirty="0"/>
              <a:t>источнику</a:t>
            </a:r>
          </a:p>
          <a:p>
            <a:pPr marL="0" indent="0">
              <a:buNone/>
            </a:pPr>
            <a:r>
              <a:rPr lang="ru-RU" dirty="0"/>
              <a:t>словари отдельных авторов</a:t>
            </a:r>
          </a:p>
          <a:p>
            <a:pPr marL="0" indent="0">
              <a:buNone/>
            </a:pPr>
            <a:r>
              <a:rPr lang="ru-RU" dirty="0"/>
              <a:t>С точки зрения раскрытия отдельных аспектов (параметров) слова</a:t>
            </a:r>
          </a:p>
          <a:p>
            <a:pPr marL="0" indent="0">
              <a:buNone/>
            </a:pPr>
            <a:r>
              <a:rPr lang="ru-RU" dirty="0"/>
              <a:t>этимологические</a:t>
            </a:r>
          </a:p>
          <a:p>
            <a:pPr marL="0" indent="0">
              <a:buNone/>
            </a:pPr>
            <a:r>
              <a:rPr lang="ru-RU" dirty="0"/>
              <a:t>грамматические</a:t>
            </a:r>
          </a:p>
          <a:p>
            <a:pPr marL="0" indent="0">
              <a:buNone/>
            </a:pPr>
            <a:r>
              <a:rPr lang="ru-RU" dirty="0"/>
              <a:t>орфографические</a:t>
            </a:r>
          </a:p>
          <a:p>
            <a:pPr marL="0" indent="0">
              <a:buNone/>
            </a:pPr>
            <a:r>
              <a:rPr lang="ru-RU" dirty="0"/>
              <a:t>орфоэпические</a:t>
            </a:r>
          </a:p>
          <a:p>
            <a:pPr marL="0" indent="0">
              <a:buNone/>
            </a:pPr>
            <a:r>
              <a:rPr lang="ru-RU" dirty="0"/>
              <a:t>словари служебных слов</a:t>
            </a:r>
          </a:p>
          <a:p>
            <a:pPr marL="0" indent="0">
              <a:buNone/>
            </a:pPr>
            <a:r>
              <a:rPr lang="ru-RU" dirty="0"/>
              <a:t>и т. п.</a:t>
            </a:r>
          </a:p>
          <a:p>
            <a:pPr marL="0" indent="0">
              <a:buNone/>
            </a:pPr>
            <a:r>
              <a:rPr lang="ru-RU" dirty="0"/>
              <a:t>С точки зрения раскрытия системных отношений между словами</a:t>
            </a:r>
          </a:p>
          <a:p>
            <a:pPr marL="0" indent="0">
              <a:buNone/>
            </a:pPr>
            <a:r>
              <a:rPr lang="ru-RU" dirty="0"/>
              <a:t>гнездовые</a:t>
            </a:r>
          </a:p>
          <a:p>
            <a:pPr marL="0" indent="0">
              <a:buNone/>
            </a:pPr>
            <a:r>
              <a:rPr lang="ru-RU" dirty="0"/>
              <a:t>словообразовательные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5302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</TotalTime>
  <Words>1392</Words>
  <Application>Microsoft Office PowerPoint</Application>
  <PresentationFormat>Экран (4:3)</PresentationFormat>
  <Paragraphs>230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Словари в нашей жизни</vt:lpstr>
      <vt:lpstr>Введение</vt:lpstr>
      <vt:lpstr>Актуальность</vt:lpstr>
      <vt:lpstr>Методы работы </vt:lpstr>
      <vt:lpstr>История словарей. </vt:lpstr>
      <vt:lpstr>Самый первый словарь</vt:lpstr>
      <vt:lpstr>Виды словарей</vt:lpstr>
      <vt:lpstr>Виды словарей. Продолжение.</vt:lpstr>
      <vt:lpstr>Лингвистические словари. </vt:lpstr>
      <vt:lpstr>Словари на уроках русского языка в начальной школе </vt:lpstr>
      <vt:lpstr>Словари на уроках литературы и русского языка</vt:lpstr>
      <vt:lpstr>Словари иностранных слов</vt:lpstr>
      <vt:lpstr>Словари по обществознанию</vt:lpstr>
      <vt:lpstr>Словари для изучению лексики </vt:lpstr>
      <vt:lpstr>Орфографические словари </vt:lpstr>
      <vt:lpstr>Словари иностранного языка</vt:lpstr>
      <vt:lpstr>Словари словообразования</vt:lpstr>
      <vt:lpstr>Толковые словари</vt:lpstr>
      <vt:lpstr>Использование словарей жителями нашего посёлка</vt:lpstr>
      <vt:lpstr>Слайд 20</vt:lpstr>
      <vt:lpstr>Результат опроса</vt:lpstr>
      <vt:lpstr> Это интересно!!! </vt:lpstr>
      <vt:lpstr>Объясните значение слова для бестолкового словаря.</vt:lpstr>
      <vt:lpstr>Слова из бестолкового словаря</vt:lpstr>
      <vt:lpstr>Заключение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Словарь</dc:title>
  <dc:creator>кабинет</dc:creator>
  <cp:lastModifiedBy>кабинет</cp:lastModifiedBy>
  <cp:revision>44</cp:revision>
  <dcterms:created xsi:type="dcterms:W3CDTF">2020-10-23T03:22:50Z</dcterms:created>
  <dcterms:modified xsi:type="dcterms:W3CDTF">2021-11-25T01:42:20Z</dcterms:modified>
</cp:coreProperties>
</file>