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72" r:id="rId8"/>
    <p:sldId id="271" r:id="rId9"/>
    <p:sldId id="262" r:id="rId10"/>
    <p:sldId id="263" r:id="rId11"/>
    <p:sldId id="264" r:id="rId12"/>
    <p:sldId id="265" r:id="rId13"/>
    <p:sldId id="266" r:id="rId14"/>
    <p:sldId id="267" r:id="rId15"/>
    <p:sldId id="268" r:id="rId16"/>
    <p:sldId id="269" r:id="rId17"/>
    <p:sldId id="270" r:id="rId18"/>
    <p:sldId id="274"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E51F5795-AA2B-4EF1-B615-2C851EB3C5F0}"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51F5795-AA2B-4EF1-B615-2C851EB3C5F0}"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51F5795-AA2B-4EF1-B615-2C851EB3C5F0}"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EC7A6EC-73BA-4F30-8543-1904749AF7AB}" type="datetimeFigureOut">
              <a:rPr lang="ru-RU" smtClean="0"/>
              <a:pPr/>
              <a:t>20.10.2024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51F5795-AA2B-4EF1-B615-2C851EB3C5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CEC7A6EC-73BA-4F30-8543-1904749AF7AB}" type="datetimeFigureOut">
              <a:rPr lang="ru-RU" smtClean="0"/>
              <a:pPr/>
              <a:t>20.10.2024</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E51F5795-AA2B-4EF1-B615-2C851EB3C5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EC7A6EC-73BA-4F30-8543-1904749AF7AB}" type="datetimeFigureOut">
              <a:rPr lang="ru-RU" smtClean="0"/>
              <a:pPr/>
              <a:t>20.10.2024</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51F5795-AA2B-4EF1-B615-2C851EB3C5F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928670"/>
            <a:ext cx="7786742" cy="3357586"/>
          </a:xfrm>
        </p:spPr>
        <p:txBody>
          <a:bodyPr>
            <a:normAutofit/>
          </a:bodyPr>
          <a:lstStyle/>
          <a:p>
            <a:pPr algn="ctr"/>
            <a:r>
              <a:rPr lang="ru-RU" dirty="0" smtClean="0">
                <a:latin typeface="Segoe Print" pitchFamily="2" charset="0"/>
              </a:rPr>
              <a:t>Проект </a:t>
            </a:r>
            <a:br>
              <a:rPr lang="ru-RU" dirty="0" smtClean="0">
                <a:latin typeface="Segoe Print" pitchFamily="2" charset="0"/>
              </a:rPr>
            </a:br>
            <a:r>
              <a:rPr lang="ru-RU" dirty="0" smtClean="0">
                <a:latin typeface="Segoe Print" pitchFamily="2" charset="0"/>
              </a:rPr>
              <a:t>по теме «Мужские </a:t>
            </a:r>
            <a:r>
              <a:rPr lang="ru-RU" smtClean="0">
                <a:latin typeface="Segoe Print" pitchFamily="2" charset="0"/>
              </a:rPr>
              <a:t>имена и их происхождение в нашей школе» </a:t>
            </a:r>
            <a:endParaRPr lang="ru-RU" dirty="0">
              <a:latin typeface="Segoe Print" pitchFamily="2" charset="0"/>
            </a:endParaRPr>
          </a:p>
        </p:txBody>
      </p:sp>
      <p:sp>
        <p:nvSpPr>
          <p:cNvPr id="3" name="Подзаголовок 2"/>
          <p:cNvSpPr>
            <a:spLocks noGrp="1"/>
          </p:cNvSpPr>
          <p:nvPr>
            <p:ph type="subTitle" idx="1"/>
          </p:nvPr>
        </p:nvSpPr>
        <p:spPr>
          <a:xfrm>
            <a:off x="4286216" y="5429240"/>
            <a:ext cx="4857784" cy="1428760"/>
          </a:xfrm>
        </p:spPr>
        <p:txBody>
          <a:bodyPr>
            <a:normAutofit/>
          </a:bodyPr>
          <a:lstStyle/>
          <a:p>
            <a:r>
              <a:rPr lang="ru-RU" dirty="0" smtClean="0">
                <a:latin typeface="Segoe Print" pitchFamily="2" charset="0"/>
              </a:rPr>
              <a:t>Выполнила ученица 7 класса МКОУ «</a:t>
            </a:r>
            <a:r>
              <a:rPr lang="ru-RU" dirty="0" err="1" smtClean="0">
                <a:latin typeface="Segoe Print" pitchFamily="2" charset="0"/>
              </a:rPr>
              <a:t>Кытатская</a:t>
            </a:r>
            <a:r>
              <a:rPr lang="ru-RU" dirty="0" smtClean="0">
                <a:latin typeface="Segoe Print" pitchFamily="2" charset="0"/>
              </a:rPr>
              <a:t> СОШ»</a:t>
            </a:r>
          </a:p>
          <a:p>
            <a:r>
              <a:rPr lang="ru-RU" dirty="0" smtClean="0">
                <a:latin typeface="Segoe Print" pitchFamily="2" charset="0"/>
              </a:rPr>
              <a:t>Филимонова </a:t>
            </a:r>
            <a:r>
              <a:rPr lang="ru-RU" dirty="0" smtClean="0">
                <a:latin typeface="Segoe Print" pitchFamily="2" charset="0"/>
              </a:rPr>
              <a:t>Василиса</a:t>
            </a:r>
            <a:endParaRPr lang="ru-RU" dirty="0">
              <a:latin typeface="Segoe Print" pitchFamily="2" charset="0"/>
            </a:endParaRPr>
          </a:p>
          <a:p>
            <a:r>
              <a:rPr lang="ru-RU" dirty="0" smtClean="0">
                <a:latin typeface="Segoe Print" pitchFamily="2" charset="0"/>
              </a:rPr>
              <a:t>Руководитель: </a:t>
            </a:r>
            <a:r>
              <a:rPr lang="ru-RU" dirty="0" err="1" smtClean="0">
                <a:latin typeface="Segoe Print" pitchFamily="2" charset="0"/>
              </a:rPr>
              <a:t>Странцева</a:t>
            </a:r>
            <a:r>
              <a:rPr lang="ru-RU" dirty="0" smtClean="0">
                <a:latin typeface="Segoe Print" pitchFamily="2" charset="0"/>
              </a:rPr>
              <a:t> Н.В</a:t>
            </a:r>
            <a:endParaRPr lang="en-US" dirty="0" smtClean="0">
              <a:latin typeface="Segoe Print"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85728"/>
            <a:ext cx="7972452" cy="1357322"/>
          </a:xfrm>
        </p:spPr>
        <p:txBody>
          <a:bodyPr/>
          <a:lstStyle/>
          <a:p>
            <a:r>
              <a:rPr lang="ru-RU" dirty="0" smtClean="0">
                <a:latin typeface="Segoe Print" pitchFamily="2" charset="0"/>
              </a:rPr>
              <a:t>Влияет ли имя на характер человека</a:t>
            </a:r>
            <a:endParaRPr lang="ru-RU" dirty="0">
              <a:latin typeface="Segoe Print" pitchFamily="2" charset="0"/>
            </a:endParaRPr>
          </a:p>
        </p:txBody>
      </p:sp>
      <p:sp>
        <p:nvSpPr>
          <p:cNvPr id="3" name="Содержимое 2"/>
          <p:cNvSpPr>
            <a:spLocks noGrp="1"/>
          </p:cNvSpPr>
          <p:nvPr>
            <p:ph idx="1"/>
          </p:nvPr>
        </p:nvSpPr>
        <p:spPr>
          <a:xfrm>
            <a:off x="785786" y="1785926"/>
            <a:ext cx="7901014" cy="4569634"/>
          </a:xfrm>
        </p:spPr>
        <p:txBody>
          <a:bodyPr/>
          <a:lstStyle/>
          <a:p>
            <a:pPr>
              <a:buNone/>
            </a:pPr>
            <a:r>
              <a:rPr lang="ru-RU" dirty="0" smtClean="0">
                <a:latin typeface="Segoe Print" pitchFamily="2" charset="0"/>
              </a:rPr>
              <a:t>Современная наука не может точно ответить, определяет ли имя характер и судьбу человека, но некоторая взаимосвязь прослеживается. Недаром тезки обычно находят взаимопонимание, а окружающие отмечают сходство их темпераментов и жизненных обстоятельств.</a:t>
            </a: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latin typeface="Segoe Print" pitchFamily="2" charset="0"/>
              </a:rPr>
              <a:t>Значение и происхождение имён</a:t>
            </a:r>
            <a:endParaRPr lang="ru-RU" sz="3600" dirty="0">
              <a:latin typeface="Segoe Print" pitchFamily="2" charset="0"/>
            </a:endParaRPr>
          </a:p>
        </p:txBody>
      </p:sp>
      <p:sp>
        <p:nvSpPr>
          <p:cNvPr id="3" name="Содержимое 2"/>
          <p:cNvSpPr>
            <a:spLocks noGrp="1"/>
          </p:cNvSpPr>
          <p:nvPr>
            <p:ph sz="half" idx="1"/>
          </p:nvPr>
        </p:nvSpPr>
        <p:spPr/>
        <p:txBody>
          <a:bodyPr>
            <a:noAutofit/>
          </a:bodyPr>
          <a:lstStyle/>
          <a:p>
            <a:r>
              <a:rPr lang="ru-RU" sz="1600" dirty="0" smtClean="0">
                <a:latin typeface="Segoe Print" pitchFamily="2" charset="0"/>
              </a:rPr>
              <a:t>По основной версии имя</a:t>
            </a:r>
            <a:r>
              <a:rPr lang="ru-RU" sz="1600" b="1" u="sng" dirty="0" smtClean="0">
                <a:latin typeface="Segoe Print" pitchFamily="2" charset="0"/>
              </a:rPr>
              <a:t> Глеб</a:t>
            </a:r>
            <a:r>
              <a:rPr lang="ru-RU" sz="1600" dirty="0" smtClean="0">
                <a:latin typeface="Segoe Print" pitchFamily="2" charset="0"/>
              </a:rPr>
              <a:t> — вариант древнескандинавского двухосновного имени </a:t>
            </a:r>
            <a:r>
              <a:rPr lang="ru-RU" sz="1600" dirty="0" err="1" smtClean="0">
                <a:latin typeface="Segoe Print" pitchFamily="2" charset="0"/>
              </a:rPr>
              <a:t>Guðleifr </a:t>
            </a:r>
            <a:r>
              <a:rPr lang="ru-RU" sz="1600" dirty="0" smtClean="0">
                <a:latin typeface="Segoe Print" pitchFamily="2" charset="0"/>
              </a:rPr>
              <a:t>(«бог» и «наследник»), поэтому перевести его можно как «наследник бога», «любимец богов», «находящийся под защитой богов». Некоторые исследователи предполагают, что имя славянское, связанное со словами «</a:t>
            </a:r>
            <a:r>
              <a:rPr lang="ru-RU" sz="1600" dirty="0" err="1" smtClean="0">
                <a:latin typeface="Segoe Print" pitchFamily="2" charset="0"/>
              </a:rPr>
              <a:t>глоба</a:t>
            </a:r>
            <a:r>
              <a:rPr lang="ru-RU" sz="1600" dirty="0" smtClean="0">
                <a:latin typeface="Segoe Print" pitchFamily="2" charset="0"/>
              </a:rPr>
              <a:t>», «глыба», то есть жердь, либо же со словом «Глеба» — оно до наших дней сохранилось в польском языке и означает «земля», «пашня», «почва».</a:t>
            </a:r>
            <a:endParaRPr lang="ru-RU" sz="1600" dirty="0">
              <a:latin typeface="Segoe Print" pitchFamily="2" charset="0"/>
            </a:endParaRPr>
          </a:p>
        </p:txBody>
      </p:sp>
      <p:sp>
        <p:nvSpPr>
          <p:cNvPr id="4" name="Содержимое 3"/>
          <p:cNvSpPr>
            <a:spLocks noGrp="1"/>
          </p:cNvSpPr>
          <p:nvPr>
            <p:ph sz="half" idx="2"/>
          </p:nvPr>
        </p:nvSpPr>
        <p:spPr/>
        <p:txBody>
          <a:bodyPr>
            <a:normAutofit fontScale="55000" lnSpcReduction="20000"/>
          </a:bodyPr>
          <a:lstStyle/>
          <a:p>
            <a:r>
              <a:rPr lang="ru-RU" sz="2900" dirty="0" smtClean="0">
                <a:latin typeface="Segoe Print" pitchFamily="2" charset="0"/>
              </a:rPr>
              <a:t>Славянское христианское имя </a:t>
            </a:r>
            <a:r>
              <a:rPr lang="ru-RU" sz="2900" b="1" u="sng" dirty="0" smtClean="0">
                <a:latin typeface="Segoe Print" pitchFamily="2" charset="0"/>
              </a:rPr>
              <a:t>Юрий</a:t>
            </a:r>
            <a:r>
              <a:rPr lang="ru-RU" sz="2900" dirty="0" smtClean="0">
                <a:latin typeface="Segoe Print" pitchFamily="2" charset="0"/>
              </a:rPr>
              <a:t> – это одна из русских вариаций (другая разговорная форма – Егор) греческого Георгия. Произошло оно от древнегреческого имени </a:t>
            </a:r>
            <a:r>
              <a:rPr lang="ru-RU" sz="2900" dirty="0" err="1" smtClean="0">
                <a:latin typeface="Segoe Print" pitchFamily="2" charset="0"/>
              </a:rPr>
              <a:t>Георгиос</a:t>
            </a:r>
            <a:r>
              <a:rPr lang="ru-RU" sz="2900" dirty="0" smtClean="0">
                <a:latin typeface="Segoe Print" pitchFamily="2" charset="0"/>
              </a:rPr>
              <a:t> и означает «земледелец», «возделывающий землю». В некоторых источниках встречается значение «созидатель». Изначально имя Юрий было популярно в княжеской и дворянской среде.</a:t>
            </a:r>
          </a:p>
          <a:p>
            <a:r>
              <a:rPr lang="ru-RU" sz="2900" dirty="0" smtClean="0">
                <a:latin typeface="Segoe Print" pitchFamily="2" charset="0"/>
              </a:rPr>
              <a:t>Древнерусский вариант имени </a:t>
            </a:r>
            <a:r>
              <a:rPr lang="ru-RU" sz="2900" b="1" u="sng" dirty="0" err="1" smtClean="0">
                <a:latin typeface="Segoe Print" pitchFamily="2" charset="0"/>
              </a:rPr>
              <a:t>Юрик</a:t>
            </a:r>
            <a:r>
              <a:rPr lang="ru-RU" sz="2900" dirty="0" smtClean="0">
                <a:latin typeface="Segoe Print" pitchFamily="2" charset="0"/>
              </a:rPr>
              <a:t> трактуется как «активный», «подвижный». А также существует славянское значение — «высокопоставленный», «важный». Перевод с латинского — «верный».</a:t>
            </a:r>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500042"/>
            <a:ext cx="4038600" cy="5929353"/>
          </a:xfrm>
        </p:spPr>
        <p:txBody>
          <a:bodyPr>
            <a:normAutofit fontScale="47500" lnSpcReduction="20000"/>
          </a:bodyPr>
          <a:lstStyle/>
          <a:p>
            <a:r>
              <a:rPr lang="ru-RU" sz="4800" b="1" u="sng" dirty="0" smtClean="0">
                <a:latin typeface="Segoe Print" pitchFamily="2" charset="0"/>
              </a:rPr>
              <a:t>Александр</a:t>
            </a:r>
            <a:r>
              <a:rPr lang="ru-RU" sz="4800" dirty="0" smtClean="0">
                <a:latin typeface="Segoe Print" pitchFamily="2" charset="0"/>
              </a:rPr>
              <a:t> означает «защитник», «защищающий людей». Имя имеет греческие корни: </a:t>
            </a:r>
            <a:r>
              <a:rPr lang="ru-RU" sz="4800" dirty="0" err="1" smtClean="0">
                <a:latin typeface="Segoe Print" pitchFamily="2" charset="0"/>
              </a:rPr>
              <a:t>Александрос</a:t>
            </a:r>
            <a:r>
              <a:rPr lang="ru-RU" sz="4800" dirty="0" smtClean="0">
                <a:latin typeface="Segoe Print" pitchFamily="2" charset="0"/>
              </a:rPr>
              <a:t> (</a:t>
            </a:r>
            <a:r>
              <a:rPr lang="ru-RU" sz="4800" dirty="0" err="1" smtClean="0">
                <a:latin typeface="Segoe Print" pitchFamily="2" charset="0"/>
              </a:rPr>
              <a:t>Alexandros</a:t>
            </a:r>
            <a:r>
              <a:rPr lang="ru-RU" sz="4800" dirty="0" smtClean="0">
                <a:latin typeface="Segoe Print" pitchFamily="2" charset="0"/>
              </a:rPr>
              <a:t>) происходит от «</a:t>
            </a:r>
            <a:r>
              <a:rPr lang="ru-RU" sz="4800" dirty="0" err="1" smtClean="0">
                <a:latin typeface="Segoe Print" pitchFamily="2" charset="0"/>
              </a:rPr>
              <a:t>алексо</a:t>
            </a:r>
            <a:r>
              <a:rPr lang="ru-RU" sz="4800" dirty="0" smtClean="0">
                <a:latin typeface="Segoe Print" pitchFamily="2" charset="0"/>
              </a:rPr>
              <a:t>» — «защищать, помогать» и «</a:t>
            </a:r>
            <a:r>
              <a:rPr lang="ru-RU" sz="4800" dirty="0" err="1" smtClean="0">
                <a:latin typeface="Segoe Print" pitchFamily="2" charset="0"/>
              </a:rPr>
              <a:t>анер</a:t>
            </a:r>
            <a:r>
              <a:rPr lang="ru-RU" sz="4800" dirty="0" smtClean="0">
                <a:latin typeface="Segoe Print" pitchFamily="2" charset="0"/>
              </a:rPr>
              <a:t>», «</a:t>
            </a:r>
            <a:r>
              <a:rPr lang="ru-RU" sz="4800" dirty="0" err="1" smtClean="0">
                <a:latin typeface="Segoe Print" pitchFamily="2" charset="0"/>
              </a:rPr>
              <a:t>андрос</a:t>
            </a:r>
            <a:r>
              <a:rPr lang="ru-RU" sz="4800" dirty="0" smtClean="0">
                <a:latin typeface="Segoe Print" pitchFamily="2" charset="0"/>
              </a:rPr>
              <a:t>» — мужчина, «человек». Варианты имени Александр. В русском языке Александра чаще всего сокращенно называют Саша, Саня и Шурик.</a:t>
            </a:r>
          </a:p>
          <a:p>
            <a:endParaRPr lang="ru-RU" dirty="0">
              <a:latin typeface="Segoe Print" pitchFamily="2" charset="0"/>
            </a:endParaRPr>
          </a:p>
        </p:txBody>
      </p:sp>
      <p:sp>
        <p:nvSpPr>
          <p:cNvPr id="4" name="Содержимое 3"/>
          <p:cNvSpPr>
            <a:spLocks noGrp="1"/>
          </p:cNvSpPr>
          <p:nvPr>
            <p:ph sz="half" idx="2"/>
          </p:nvPr>
        </p:nvSpPr>
        <p:spPr>
          <a:xfrm>
            <a:off x="4655344" y="500042"/>
            <a:ext cx="4038600" cy="5929355"/>
          </a:xfrm>
        </p:spPr>
        <p:txBody>
          <a:bodyPr>
            <a:normAutofit fontScale="47500" lnSpcReduction="20000"/>
          </a:bodyPr>
          <a:lstStyle/>
          <a:p>
            <a:r>
              <a:rPr lang="ru-RU" sz="5100" b="1" u="sng" dirty="0" err="1" smtClean="0">
                <a:latin typeface="Segoe Print" pitchFamily="2" charset="0"/>
              </a:rPr>
              <a:t>Дми́трий</a:t>
            </a:r>
            <a:r>
              <a:rPr lang="ru-RU" sz="5100" dirty="0" smtClean="0">
                <a:latin typeface="Segoe Print" pitchFamily="2" charset="0"/>
              </a:rPr>
              <a:t> (см. также </a:t>
            </a:r>
            <a:r>
              <a:rPr lang="ru-RU" sz="5100" dirty="0" err="1" smtClean="0">
                <a:latin typeface="Segoe Print" pitchFamily="2" charset="0"/>
              </a:rPr>
              <a:t>Деметрий</a:t>
            </a:r>
            <a:r>
              <a:rPr lang="ru-RU" sz="5100" dirty="0" smtClean="0">
                <a:latin typeface="Segoe Print" pitchFamily="2" charset="0"/>
              </a:rPr>
              <a:t>) — распространённое мужское имя греческого происхождения. Происхождение имени связано с именем древнегреческой богини земли и плодородия Деметры. Значение имени — «посвящённый богине Деметре» (Митре).</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428604"/>
            <a:ext cx="4038600" cy="6072229"/>
          </a:xfrm>
        </p:spPr>
        <p:txBody>
          <a:bodyPr/>
          <a:lstStyle/>
          <a:p>
            <a:r>
              <a:rPr lang="ru-RU" dirty="0" smtClean="0">
                <a:latin typeface="Segoe Print" pitchFamily="2" charset="0"/>
              </a:rPr>
              <a:t>Имя </a:t>
            </a:r>
            <a:r>
              <a:rPr lang="ru-RU" b="1" u="sng" dirty="0" smtClean="0">
                <a:latin typeface="Segoe Print" pitchFamily="2" charset="0"/>
              </a:rPr>
              <a:t>Егор</a:t>
            </a:r>
            <a:r>
              <a:rPr lang="ru-RU" dirty="0" smtClean="0">
                <a:latin typeface="Segoe Print" pitchFamily="2" charset="0"/>
              </a:rPr>
              <a:t> означает «охотник», «боец», «воин» или «копьеносец». Имеет древнегреческое происхождение от имени «</a:t>
            </a:r>
            <a:r>
              <a:rPr lang="ru-RU" dirty="0" err="1" smtClean="0">
                <a:latin typeface="Segoe Print" pitchFamily="2" charset="0"/>
              </a:rPr>
              <a:t>Георгис</a:t>
            </a:r>
            <a:r>
              <a:rPr lang="ru-RU" dirty="0" smtClean="0">
                <a:latin typeface="Segoe Print" pitchFamily="2" charset="0"/>
              </a:rPr>
              <a:t>».</a:t>
            </a:r>
          </a:p>
          <a:p>
            <a:endParaRPr lang="ru-RU" dirty="0"/>
          </a:p>
        </p:txBody>
      </p:sp>
      <p:sp>
        <p:nvSpPr>
          <p:cNvPr id="4" name="Содержимое 3"/>
          <p:cNvSpPr>
            <a:spLocks noGrp="1"/>
          </p:cNvSpPr>
          <p:nvPr>
            <p:ph sz="half" idx="2"/>
          </p:nvPr>
        </p:nvSpPr>
        <p:spPr>
          <a:xfrm>
            <a:off x="4655344" y="428605"/>
            <a:ext cx="4038600" cy="6072230"/>
          </a:xfrm>
        </p:spPr>
        <p:txBody>
          <a:bodyPr/>
          <a:lstStyle/>
          <a:p>
            <a:r>
              <a:rPr lang="ru-RU" dirty="0" smtClean="0">
                <a:latin typeface="Segoe Print" pitchFamily="2" charset="0"/>
              </a:rPr>
              <a:t>Значение </a:t>
            </a:r>
            <a:r>
              <a:rPr lang="ru-RU" b="1" u="sng" dirty="0" smtClean="0">
                <a:latin typeface="Segoe Print" pitchFamily="2" charset="0"/>
              </a:rPr>
              <a:t>Никита</a:t>
            </a:r>
            <a:r>
              <a:rPr lang="ru-RU" dirty="0" smtClean="0">
                <a:latin typeface="Segoe Print" pitchFamily="2" charset="0"/>
              </a:rPr>
              <a:t> с греческого переводится как «Победитель». Имеет греческое происхождение. </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500042"/>
            <a:ext cx="4038600" cy="5929353"/>
          </a:xfrm>
        </p:spPr>
        <p:txBody>
          <a:bodyPr/>
          <a:lstStyle/>
          <a:p>
            <a:r>
              <a:rPr lang="ru-RU" dirty="0" smtClean="0">
                <a:latin typeface="Segoe Print" pitchFamily="2" charset="0"/>
              </a:rPr>
              <a:t>Имя</a:t>
            </a:r>
            <a:r>
              <a:rPr lang="ru-RU" b="1" u="sng" dirty="0" smtClean="0">
                <a:latin typeface="Segoe Print" pitchFamily="2" charset="0"/>
              </a:rPr>
              <a:t> Василий</a:t>
            </a:r>
            <a:r>
              <a:rPr lang="ru-RU" dirty="0" smtClean="0">
                <a:latin typeface="Segoe Print" pitchFamily="2" charset="0"/>
              </a:rPr>
              <a:t> возникло от древнегреческого «</a:t>
            </a:r>
            <a:r>
              <a:rPr lang="ru-RU" dirty="0" err="1" smtClean="0">
                <a:latin typeface="Segoe Print" pitchFamily="2" charset="0"/>
              </a:rPr>
              <a:t>Басилейос</a:t>
            </a:r>
            <a:r>
              <a:rPr lang="ru-RU" dirty="0" smtClean="0">
                <a:latin typeface="Segoe Print" pitchFamily="2" charset="0"/>
              </a:rPr>
              <a:t>», которое означает «царский, царственный».</a:t>
            </a:r>
          </a:p>
          <a:p>
            <a:endParaRPr lang="ru-RU" dirty="0"/>
          </a:p>
        </p:txBody>
      </p:sp>
      <p:sp>
        <p:nvSpPr>
          <p:cNvPr id="4" name="Содержимое 3"/>
          <p:cNvSpPr>
            <a:spLocks noGrp="1"/>
          </p:cNvSpPr>
          <p:nvPr>
            <p:ph sz="half" idx="2"/>
          </p:nvPr>
        </p:nvSpPr>
        <p:spPr>
          <a:xfrm>
            <a:off x="4655344" y="500043"/>
            <a:ext cx="4038600" cy="5929354"/>
          </a:xfrm>
        </p:spPr>
        <p:txBody>
          <a:bodyPr/>
          <a:lstStyle/>
          <a:p>
            <a:r>
              <a:rPr lang="ru-RU" dirty="0" smtClean="0">
                <a:latin typeface="Segoe Print" pitchFamily="2" charset="0"/>
              </a:rPr>
              <a:t>Мужское имя</a:t>
            </a:r>
            <a:r>
              <a:rPr lang="ru-RU" b="1" u="sng" dirty="0" smtClean="0">
                <a:latin typeface="Segoe Print" pitchFamily="2" charset="0"/>
              </a:rPr>
              <a:t> Сергей</a:t>
            </a:r>
            <a:r>
              <a:rPr lang="ru-RU" dirty="0" smtClean="0">
                <a:latin typeface="Segoe Print" pitchFamily="2" charset="0"/>
              </a:rPr>
              <a:t> происходит от древнегреческого слова «</a:t>
            </a:r>
            <a:r>
              <a:rPr lang="ru-RU" dirty="0" err="1" smtClean="0">
                <a:latin typeface="Segoe Print" pitchFamily="2" charset="0"/>
              </a:rPr>
              <a:t>σέργος</a:t>
            </a:r>
            <a:r>
              <a:rPr lang="ru-RU" dirty="0" smtClean="0">
                <a:latin typeface="Segoe Print" pitchFamily="2" charset="0"/>
              </a:rPr>
              <a:t>» (</a:t>
            </a:r>
            <a:r>
              <a:rPr lang="ru-RU" dirty="0" err="1" smtClean="0">
                <a:latin typeface="Segoe Print" pitchFamily="2" charset="0"/>
              </a:rPr>
              <a:t>sergos</a:t>
            </a:r>
            <a:r>
              <a:rPr lang="ru-RU" dirty="0" smtClean="0">
                <a:latin typeface="Segoe Print" pitchFamily="2" charset="0"/>
              </a:rPr>
              <a:t>), что означает «страж».</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500042"/>
            <a:ext cx="4038600" cy="5929353"/>
          </a:xfrm>
        </p:spPr>
        <p:txBody>
          <a:bodyPr>
            <a:normAutofit fontScale="92500" lnSpcReduction="20000"/>
          </a:bodyPr>
          <a:lstStyle/>
          <a:p>
            <a:r>
              <a:rPr lang="ru-RU" sz="3600" dirty="0" smtClean="0">
                <a:latin typeface="Segoe Print" pitchFamily="2" charset="0"/>
              </a:rPr>
              <a:t>Имя</a:t>
            </a:r>
            <a:r>
              <a:rPr lang="ru-RU" sz="3600" b="1" u="sng" dirty="0" smtClean="0">
                <a:latin typeface="Segoe Print" pitchFamily="2" charset="0"/>
              </a:rPr>
              <a:t> Константин</a:t>
            </a:r>
            <a:r>
              <a:rPr lang="ru-RU" sz="3600" dirty="0" smtClean="0">
                <a:latin typeface="Segoe Print" pitchFamily="2" charset="0"/>
              </a:rPr>
              <a:t> произошло от римского родового прозвища, которое образовалось от слова «</a:t>
            </a:r>
            <a:r>
              <a:rPr lang="ru-RU" sz="3600" dirty="0" err="1" smtClean="0">
                <a:latin typeface="Segoe Print" pitchFamily="2" charset="0"/>
              </a:rPr>
              <a:t>constans</a:t>
            </a:r>
            <a:r>
              <a:rPr lang="ru-RU" sz="3600" dirty="0" smtClean="0">
                <a:latin typeface="Segoe Print" pitchFamily="2" charset="0"/>
              </a:rPr>
              <a:t>». Смысл имени в переводе - «постоянный».</a:t>
            </a:r>
          </a:p>
          <a:p>
            <a:endParaRPr lang="ru-RU" dirty="0"/>
          </a:p>
        </p:txBody>
      </p:sp>
      <p:sp>
        <p:nvSpPr>
          <p:cNvPr id="4" name="Содержимое 3"/>
          <p:cNvSpPr>
            <a:spLocks noGrp="1"/>
          </p:cNvSpPr>
          <p:nvPr>
            <p:ph sz="half" idx="2"/>
          </p:nvPr>
        </p:nvSpPr>
        <p:spPr>
          <a:xfrm>
            <a:off x="4655344" y="500042"/>
            <a:ext cx="4038600" cy="5929354"/>
          </a:xfrm>
        </p:spPr>
        <p:txBody>
          <a:bodyPr>
            <a:normAutofit fontScale="92500" lnSpcReduction="20000"/>
          </a:bodyPr>
          <a:lstStyle/>
          <a:p>
            <a:r>
              <a:rPr lang="ru-RU" dirty="0" smtClean="0">
                <a:latin typeface="Segoe Print" pitchFamily="2" charset="0"/>
              </a:rPr>
              <a:t> </a:t>
            </a:r>
            <a:r>
              <a:rPr lang="ru-RU" b="1" u="sng" dirty="0" smtClean="0">
                <a:latin typeface="Segoe Print" pitchFamily="2" charset="0"/>
              </a:rPr>
              <a:t>Илья. Илья́</a:t>
            </a:r>
            <a:r>
              <a:rPr lang="ru-RU" dirty="0" smtClean="0">
                <a:latin typeface="Segoe Print" pitchFamily="2" charset="0"/>
              </a:rPr>
              <a:t> (устар. Илия) — личное имя, русская версия библейского имени др.-евр. ’</a:t>
            </a:r>
            <a:r>
              <a:rPr lang="ru-RU" dirty="0" err="1" smtClean="0">
                <a:latin typeface="Segoe Print" pitchFamily="2" charset="0"/>
              </a:rPr>
              <a:t>Ēliiah</a:t>
            </a:r>
            <a:r>
              <a:rPr lang="ru-RU" dirty="0" smtClean="0">
                <a:latin typeface="Segoe Print" pitchFamily="2" charset="0"/>
              </a:rPr>
              <a:t>, ’</a:t>
            </a:r>
            <a:r>
              <a:rPr lang="ru-RU" dirty="0" err="1" smtClean="0">
                <a:latin typeface="Segoe Print" pitchFamily="2" charset="0"/>
              </a:rPr>
              <a:t>Ēliiāhū</a:t>
            </a:r>
            <a:r>
              <a:rPr lang="ru-RU" dirty="0" smtClean="0">
                <a:latin typeface="Segoe Print" pitchFamily="2" charset="0"/>
              </a:rPr>
              <a:t> (</a:t>
            </a:r>
            <a:r>
              <a:rPr lang="ru-RU" dirty="0" err="1" smtClean="0">
                <a:latin typeface="Segoe Print" pitchFamily="2" charset="0"/>
              </a:rPr>
              <a:t>Элийя́ху</a:t>
            </a:r>
            <a:r>
              <a:rPr lang="ru-RU" dirty="0" smtClean="0">
                <a:latin typeface="Segoe Print" pitchFamily="2" charset="0"/>
              </a:rPr>
              <a:t>) —</a:t>
            </a:r>
            <a:r>
              <a:rPr lang="ru-RU" dirty="0" err="1" smtClean="0">
                <a:latin typeface="Segoe Print" pitchFamily="2" charset="0"/>
              </a:rPr>
              <a:t>Яхве</a:t>
            </a:r>
            <a:r>
              <a:rPr lang="ru-RU" dirty="0" smtClean="0">
                <a:latin typeface="Segoe Print" pitchFamily="2" charset="0"/>
              </a:rPr>
              <a:t>—</a:t>
            </a:r>
            <a:r>
              <a:rPr lang="ru-RU" dirty="0" err="1" smtClean="0">
                <a:latin typeface="Segoe Print" pitchFamily="2" charset="0"/>
              </a:rPr>
              <a:t>мойБог</a:t>
            </a:r>
            <a:r>
              <a:rPr lang="ru-RU" dirty="0" smtClean="0">
                <a:latin typeface="Segoe Print" pitchFamily="2" charset="0"/>
              </a:rPr>
              <a:t>—Илии-пророка, </a:t>
            </a:r>
            <a:r>
              <a:rPr lang="ru-RU" dirty="0" err="1" smtClean="0">
                <a:latin typeface="Segoe Print" pitchFamily="2" charset="0"/>
              </a:rPr>
              <a:t>окоторомповествуетВетхийЗавет</a:t>
            </a:r>
            <a:r>
              <a:rPr lang="ru-RU" dirty="0" smtClean="0">
                <a:latin typeface="Segoe Print" pitchFamily="2" charset="0"/>
              </a:rPr>
              <a:t>, </a:t>
            </a:r>
            <a:r>
              <a:rPr lang="ru-RU" dirty="0" err="1" smtClean="0">
                <a:latin typeface="Segoe Print" pitchFamily="2" charset="0"/>
              </a:rPr>
              <a:t>почитаемоговиудаизме</a:t>
            </a:r>
            <a:r>
              <a:rPr lang="ru-RU" dirty="0" smtClean="0">
                <a:latin typeface="Segoe Print" pitchFamily="2" charset="0"/>
              </a:rPr>
              <a:t>, </a:t>
            </a:r>
            <a:r>
              <a:rPr lang="ru-RU" dirty="0" err="1" smtClean="0">
                <a:latin typeface="Segoe Print" pitchFamily="2" charset="0"/>
              </a:rPr>
              <a:t>христианствеиисламе</a:t>
            </a:r>
            <a:r>
              <a:rPr lang="ru-RU" dirty="0" smtClean="0">
                <a:latin typeface="Segoe Print" pitchFamily="2" charset="0"/>
              </a:rPr>
              <a:t> </a:t>
            </a:r>
            <a:r>
              <a:rPr lang="ru-RU" dirty="0" err="1" smtClean="0">
                <a:latin typeface="Segoe Print" pitchFamily="2" charset="0"/>
              </a:rPr>
              <a:t>(араб.إلياس‎илиإيليا </a:t>
            </a:r>
            <a:r>
              <a:rPr lang="ru-RU" dirty="0" smtClean="0">
                <a:latin typeface="Segoe Print" pitchFamily="2" charset="0"/>
              </a:rPr>
              <a:t>— </a:t>
            </a:r>
            <a:r>
              <a:rPr lang="ru-RU" dirty="0" err="1" smtClean="0">
                <a:latin typeface="Segoe Print" pitchFamily="2" charset="0"/>
              </a:rPr>
              <a:t>Илья́с</a:t>
            </a:r>
            <a:r>
              <a:rPr lang="ru-RU" dirty="0" smtClean="0">
                <a:latin typeface="Segoe Print" pitchFamily="2" charset="0"/>
              </a:rPr>
              <a:t>).</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428604"/>
            <a:ext cx="4038600" cy="6072229"/>
          </a:xfrm>
        </p:spPr>
        <p:txBody>
          <a:bodyPr>
            <a:normAutofit/>
          </a:bodyPr>
          <a:lstStyle/>
          <a:p>
            <a:r>
              <a:rPr lang="ru-RU" sz="3600" b="1" u="sng" dirty="0" smtClean="0">
                <a:latin typeface="Segoe Print" pitchFamily="2" charset="0"/>
              </a:rPr>
              <a:t>Николай</a:t>
            </a:r>
            <a:r>
              <a:rPr lang="ru-RU" sz="3600" dirty="0" smtClean="0">
                <a:latin typeface="Segoe Print" pitchFamily="2" charset="0"/>
              </a:rPr>
              <a:t> значение имени для ребенка, что означает имя Николай. В переводе с греческого - "победитель народов".</a:t>
            </a:r>
          </a:p>
        </p:txBody>
      </p:sp>
      <p:sp>
        <p:nvSpPr>
          <p:cNvPr id="4" name="Содержимое 3"/>
          <p:cNvSpPr>
            <a:spLocks noGrp="1"/>
          </p:cNvSpPr>
          <p:nvPr>
            <p:ph sz="half" idx="2"/>
          </p:nvPr>
        </p:nvSpPr>
        <p:spPr>
          <a:xfrm>
            <a:off x="4655344" y="500043"/>
            <a:ext cx="4038600" cy="6000792"/>
          </a:xfrm>
        </p:spPr>
        <p:txBody>
          <a:bodyPr>
            <a:normAutofit/>
          </a:bodyPr>
          <a:lstStyle/>
          <a:p>
            <a:r>
              <a:rPr lang="ru-RU" dirty="0" smtClean="0">
                <a:latin typeface="Segoe Print" pitchFamily="2" charset="0"/>
              </a:rPr>
              <a:t>Что означает имя </a:t>
            </a:r>
            <a:r>
              <a:rPr lang="ru-RU" b="1" u="sng" dirty="0" smtClean="0">
                <a:latin typeface="Segoe Print" pitchFamily="2" charset="0"/>
              </a:rPr>
              <a:t>Игорь:</a:t>
            </a:r>
            <a:r>
              <a:rPr lang="ru-RU" dirty="0" smtClean="0">
                <a:latin typeface="Segoe Print" pitchFamily="2" charset="0"/>
              </a:rPr>
              <a:t> «хранитель», «защитник». Происхождение имени Игорь: старославянское. Имя произошло от древнескандинавского имени </a:t>
            </a:r>
            <a:r>
              <a:rPr lang="ru-RU" dirty="0" err="1" smtClean="0">
                <a:latin typeface="Segoe Print" pitchFamily="2" charset="0"/>
              </a:rPr>
              <a:t>Ingvarr</a:t>
            </a:r>
            <a:r>
              <a:rPr lang="ru-RU" dirty="0" smtClean="0">
                <a:latin typeface="Segoe Print" pitchFamily="2" charset="0"/>
              </a:rPr>
              <a:t>. Имя переводится как «хранитель».</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64344" y="428605"/>
            <a:ext cx="4038600" cy="6072230"/>
          </a:xfrm>
        </p:spPr>
        <p:txBody>
          <a:bodyPr>
            <a:normAutofit/>
          </a:bodyPr>
          <a:lstStyle/>
          <a:p>
            <a:r>
              <a:rPr lang="ru-RU" sz="3200" dirty="0" smtClean="0">
                <a:latin typeface="Segoe Print" pitchFamily="2" charset="0"/>
              </a:rPr>
              <a:t>Богдан – славянское имя, означающее Богом данный, дар Божий.</a:t>
            </a:r>
            <a:endParaRPr lang="ru-RU" sz="3200" dirty="0">
              <a:latin typeface="Segoe Print" pitchFamily="2" charset="0"/>
            </a:endParaRPr>
          </a:p>
        </p:txBody>
      </p:sp>
      <p:sp>
        <p:nvSpPr>
          <p:cNvPr id="4" name="Содержимое 3"/>
          <p:cNvSpPr>
            <a:spLocks noGrp="1"/>
          </p:cNvSpPr>
          <p:nvPr>
            <p:ph sz="half" idx="2"/>
          </p:nvPr>
        </p:nvSpPr>
        <p:spPr>
          <a:xfrm>
            <a:off x="4655344" y="428604"/>
            <a:ext cx="4038600" cy="6072229"/>
          </a:xfrm>
        </p:spPr>
        <p:txBody>
          <a:bodyPr>
            <a:normAutofit/>
          </a:bodyPr>
          <a:lstStyle/>
          <a:p>
            <a:r>
              <a:rPr lang="ru-RU" sz="3100" dirty="0" smtClean="0">
                <a:latin typeface="Segoe Print" pitchFamily="2" charset="0"/>
              </a:rPr>
              <a:t>Пётр в  переводе с древнегреческого языка – «скала», «камень».</a:t>
            </a:r>
            <a:endParaRPr lang="ru-RU" sz="3100" dirty="0">
              <a:latin typeface="Segoe Print" pitchFamily="2"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2340872"/>
          </a:xfrm>
        </p:spPr>
        <p:txBody>
          <a:bodyPr/>
          <a:lstStyle/>
          <a:p>
            <a:r>
              <a:rPr lang="ru-RU" sz="3200" dirty="0" smtClean="0">
                <a:latin typeface="Segoe Print" panose="02000600000000000000" pitchFamily="2" charset="0"/>
              </a:rPr>
              <a:t>С этими </a:t>
            </a:r>
            <a:r>
              <a:rPr lang="ru-RU" sz="3200" smtClean="0">
                <a:latin typeface="Segoe Print" panose="02000600000000000000" pitchFamily="2" charset="0"/>
              </a:rPr>
              <a:t>именами </a:t>
            </a:r>
            <a:r>
              <a:rPr lang="ru-RU" sz="3200" smtClean="0">
                <a:latin typeface="Segoe Print" panose="02000600000000000000" pitchFamily="2" charset="0"/>
              </a:rPr>
              <a:t>также </a:t>
            </a:r>
            <a:r>
              <a:rPr lang="ru-RU" sz="3200" dirty="0" smtClean="0">
                <a:latin typeface="Segoe Print" panose="02000600000000000000" pitchFamily="2" charset="0"/>
              </a:rPr>
              <a:t>есть множество рассказов, сказок, повестей и вот рассказы с некоторыми из данных имён:</a:t>
            </a:r>
            <a:endParaRPr lang="ru-RU" sz="3200" dirty="0">
              <a:latin typeface="Segoe Print" panose="02000600000000000000" pitchFamily="2" charset="0"/>
            </a:endParaRPr>
          </a:p>
        </p:txBody>
      </p:sp>
      <p:sp>
        <p:nvSpPr>
          <p:cNvPr id="3" name="Объект 2"/>
          <p:cNvSpPr>
            <a:spLocks noGrp="1"/>
          </p:cNvSpPr>
          <p:nvPr>
            <p:ph idx="1"/>
          </p:nvPr>
        </p:nvSpPr>
        <p:spPr>
          <a:xfrm>
            <a:off x="914400" y="3212976"/>
            <a:ext cx="7772400" cy="3142584"/>
          </a:xfrm>
        </p:spPr>
        <p:txBody>
          <a:bodyPr>
            <a:normAutofit lnSpcReduction="10000"/>
          </a:bodyPr>
          <a:lstStyle/>
          <a:p>
            <a:r>
              <a:rPr lang="ru-RU" sz="4000" dirty="0" smtClean="0">
                <a:latin typeface="Segoe Print" panose="02000600000000000000" pitchFamily="2" charset="0"/>
              </a:rPr>
              <a:t>«</a:t>
            </a:r>
            <a:r>
              <a:rPr lang="ru-RU" sz="4000" dirty="0" err="1" smtClean="0">
                <a:latin typeface="Segoe Print" panose="02000600000000000000" pitchFamily="2" charset="0"/>
              </a:rPr>
              <a:t>Бежин</a:t>
            </a:r>
            <a:r>
              <a:rPr lang="ru-RU" sz="4000" dirty="0" smtClean="0">
                <a:latin typeface="Segoe Print" panose="02000600000000000000" pitchFamily="2" charset="0"/>
              </a:rPr>
              <a:t> луг»  </a:t>
            </a:r>
            <a:r>
              <a:rPr lang="ru-RU" sz="4000" dirty="0" smtClean="0">
                <a:latin typeface="Segoe Print" panose="02000600000000000000" pitchFamily="2" charset="0"/>
              </a:rPr>
              <a:t>(Константин)</a:t>
            </a:r>
          </a:p>
          <a:p>
            <a:r>
              <a:rPr lang="ru-RU" sz="4000" dirty="0" smtClean="0">
                <a:latin typeface="Segoe Print" panose="02000600000000000000" pitchFamily="2" charset="0"/>
              </a:rPr>
              <a:t>«Три богатыря» </a:t>
            </a:r>
            <a:r>
              <a:rPr lang="ru-RU" sz="4000" dirty="0" smtClean="0">
                <a:latin typeface="Segoe Print" panose="02000600000000000000" pitchFamily="2" charset="0"/>
              </a:rPr>
              <a:t>(Илья)</a:t>
            </a:r>
          </a:p>
          <a:p>
            <a:r>
              <a:rPr lang="ru-RU" sz="4000" dirty="0" smtClean="0">
                <a:latin typeface="Segoe Print" panose="02000600000000000000" pitchFamily="2" charset="0"/>
              </a:rPr>
              <a:t>«Тёмные аллеи»  </a:t>
            </a:r>
            <a:r>
              <a:rPr lang="ru-RU" sz="4000" dirty="0" smtClean="0">
                <a:latin typeface="Segoe Print" panose="02000600000000000000" pitchFamily="2" charset="0"/>
              </a:rPr>
              <a:t>( Николай)</a:t>
            </a:r>
          </a:p>
          <a:p>
            <a:endParaRPr lang="ru-RU" dirty="0"/>
          </a:p>
        </p:txBody>
      </p:sp>
    </p:spTree>
    <p:extLst>
      <p:ext uri="{BB962C8B-B14F-4D97-AF65-F5344CB8AC3E}">
        <p14:creationId xmlns="" xmlns:p14="http://schemas.microsoft.com/office/powerpoint/2010/main" val="4047664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Segoe Print" pitchFamily="2" charset="0"/>
              </a:rPr>
              <a:t>Вывод</a:t>
            </a:r>
            <a:endParaRPr lang="ru-RU" dirty="0">
              <a:latin typeface="Segoe Print" pitchFamily="2" charset="0"/>
            </a:endParaRPr>
          </a:p>
        </p:txBody>
      </p:sp>
      <p:sp>
        <p:nvSpPr>
          <p:cNvPr id="3" name="Содержимое 2"/>
          <p:cNvSpPr>
            <a:spLocks noGrp="1"/>
          </p:cNvSpPr>
          <p:nvPr>
            <p:ph idx="1"/>
          </p:nvPr>
        </p:nvSpPr>
        <p:spPr/>
        <p:txBody>
          <a:bodyPr>
            <a:normAutofit fontScale="92500"/>
          </a:bodyPr>
          <a:lstStyle/>
          <a:p>
            <a:pPr>
              <a:buNone/>
            </a:pPr>
            <a:r>
              <a:rPr lang="ru-RU" dirty="0" smtClean="0"/>
              <a:t>   </a:t>
            </a:r>
            <a:r>
              <a:rPr lang="ru-RU" dirty="0" smtClean="0">
                <a:latin typeface="Segoe Print" panose="02000600000000000000" pitchFamily="2" charset="0"/>
              </a:rPr>
              <a:t>Перед тем как назвать ребёнка, нужно узнать  значение имени и понять,  повлияет ли оно на судьбу . Ведь каждому человеку хочется быть счастливым, удачливым, успешным, однако надеяться только на имя глупо. Нужно пользоваться талантами, которые несёт в себе имя и стремиться  к поставленной цели. </a:t>
            </a:r>
            <a:endParaRPr lang="ru-RU" dirty="0">
              <a:latin typeface="Segoe Print" panose="02000600000000000000"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Segoe Print" pitchFamily="2" charset="0"/>
              </a:rPr>
              <a:t>Актуальность проекта:</a:t>
            </a:r>
            <a:endParaRPr lang="ru-RU" dirty="0">
              <a:latin typeface="Segoe Print" pitchFamily="2" charset="0"/>
            </a:endParaRPr>
          </a:p>
        </p:txBody>
      </p:sp>
      <p:sp>
        <p:nvSpPr>
          <p:cNvPr id="3" name="Содержимое 2"/>
          <p:cNvSpPr>
            <a:spLocks noGrp="1"/>
          </p:cNvSpPr>
          <p:nvPr>
            <p:ph idx="1"/>
          </p:nvPr>
        </p:nvSpPr>
        <p:spPr/>
        <p:txBody>
          <a:bodyPr>
            <a:normAutofit fontScale="85000" lnSpcReduction="20000"/>
          </a:bodyPr>
          <a:lstStyle/>
          <a:p>
            <a:r>
              <a:rPr lang="ru-RU" dirty="0" smtClean="0">
                <a:latin typeface="Segoe Print" pitchFamily="2" charset="0"/>
              </a:rPr>
              <a:t>Имена людей – часть истории. В именах отражается быт, вера, фантазия народа, его исторические связи. На первый взгляд кажется , что в именах нет ничего таинственного. Все они привычны и понятны, и мало кто задумывается над значением своего имени. Однако и значение, и происхождение имён порой очень разные. Имя отличает нас друг от друга. Оно хранит свою тайну и способно определить не только характер человека, но и его судьбу. </a:t>
            </a:r>
            <a:endParaRPr lang="ru-RU" dirty="0">
              <a:latin typeface="Segoe Print"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smtClean="0">
                <a:latin typeface="Segoe Print" pitchFamily="2" charset="0"/>
              </a:rPr>
              <a:t>Цель:</a:t>
            </a:r>
            <a:endParaRPr lang="ru-RU" sz="4400" dirty="0">
              <a:latin typeface="Segoe Print" pitchFamily="2" charset="0"/>
            </a:endParaRPr>
          </a:p>
        </p:txBody>
      </p:sp>
      <p:sp>
        <p:nvSpPr>
          <p:cNvPr id="3" name="Содержимое 2"/>
          <p:cNvSpPr>
            <a:spLocks noGrp="1"/>
          </p:cNvSpPr>
          <p:nvPr>
            <p:ph idx="1"/>
          </p:nvPr>
        </p:nvSpPr>
        <p:spPr/>
        <p:txBody>
          <a:bodyPr>
            <a:noAutofit/>
          </a:bodyPr>
          <a:lstStyle/>
          <a:p>
            <a:r>
              <a:rPr lang="ru-RU" sz="4400" dirty="0" smtClean="0">
                <a:latin typeface="Segoe Print" pitchFamily="2" charset="0"/>
              </a:rPr>
              <a:t>Проведение исследования для определения статистики и значении мужских имён нашей школы</a:t>
            </a:r>
            <a:endParaRPr lang="ru-RU" sz="4400" dirty="0">
              <a:latin typeface="Segoe Print"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400" dirty="0" smtClean="0">
                <a:latin typeface="Segoe Print" pitchFamily="2" charset="0"/>
              </a:rPr>
              <a:t>Задачи:</a:t>
            </a:r>
            <a:endParaRPr lang="ru-RU" sz="4400" dirty="0">
              <a:latin typeface="Segoe Print" pitchFamily="2" charset="0"/>
            </a:endParaRPr>
          </a:p>
        </p:txBody>
      </p:sp>
      <p:sp>
        <p:nvSpPr>
          <p:cNvPr id="3" name="Содержимое 2"/>
          <p:cNvSpPr>
            <a:spLocks noGrp="1"/>
          </p:cNvSpPr>
          <p:nvPr>
            <p:ph idx="1"/>
          </p:nvPr>
        </p:nvSpPr>
        <p:spPr/>
        <p:txBody>
          <a:bodyPr>
            <a:normAutofit lnSpcReduction="10000"/>
          </a:bodyPr>
          <a:lstStyle/>
          <a:p>
            <a:r>
              <a:rPr lang="ru-RU" dirty="0" smtClean="0">
                <a:latin typeface="Segoe Print" pitchFamily="2" charset="0"/>
              </a:rPr>
              <a:t>Изучить  статистику  мужских имён нашей школы для определения популярности.</a:t>
            </a:r>
          </a:p>
          <a:p>
            <a:r>
              <a:rPr lang="ru-RU" dirty="0" smtClean="0">
                <a:latin typeface="Segoe Print" pitchFamily="2" charset="0"/>
              </a:rPr>
              <a:t>Найти информацию о происхождении имён и их значении.</a:t>
            </a:r>
          </a:p>
          <a:p>
            <a:r>
              <a:rPr lang="ru-RU" dirty="0" smtClean="0">
                <a:latin typeface="Segoe Print" pitchFamily="2" charset="0"/>
              </a:rPr>
              <a:t>Определить черты характера, </a:t>
            </a:r>
            <a:r>
              <a:rPr lang="ru-RU" dirty="0" smtClean="0">
                <a:latin typeface="Segoe Print" pitchFamily="2" charset="0"/>
              </a:rPr>
              <a:t>свойственные  </a:t>
            </a:r>
            <a:r>
              <a:rPr lang="ru-RU" dirty="0" smtClean="0">
                <a:latin typeface="Segoe Print" pitchFamily="2" charset="0"/>
              </a:rPr>
              <a:t>людям с одинаковыми </a:t>
            </a:r>
            <a:r>
              <a:rPr lang="ru-RU" dirty="0" smtClean="0">
                <a:latin typeface="Segoe Print" pitchFamily="2" charset="0"/>
              </a:rPr>
              <a:t>именами.</a:t>
            </a:r>
            <a:endParaRPr lang="ru-RU" dirty="0" smtClean="0">
              <a:latin typeface="Segoe Print" pitchFamily="2" charset="0"/>
            </a:endParaRPr>
          </a:p>
          <a:p>
            <a:r>
              <a:rPr lang="ru-RU" dirty="0" smtClean="0">
                <a:latin typeface="Segoe Print" pitchFamily="2" charset="0"/>
              </a:rPr>
              <a:t>Рассказать о героях произведений с именами из нашего </a:t>
            </a:r>
            <a:r>
              <a:rPr lang="ru-RU" dirty="0" smtClean="0">
                <a:latin typeface="Segoe Print" pitchFamily="2" charset="0"/>
              </a:rPr>
              <a:t>списка. </a:t>
            </a:r>
            <a:endParaRPr lang="ru-RU" dirty="0" smtClean="0">
              <a:latin typeface="Segoe Print"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Segoe Print" pitchFamily="2" charset="0"/>
              </a:rPr>
              <a:t>Список имён в цифрах:</a:t>
            </a:r>
            <a:endParaRPr lang="ru-RU" dirty="0">
              <a:latin typeface="Segoe Print" pitchFamily="2" charset="0"/>
            </a:endParaRPr>
          </a:p>
        </p:txBody>
      </p:sp>
      <p:sp>
        <p:nvSpPr>
          <p:cNvPr id="3" name="Содержимое 2"/>
          <p:cNvSpPr>
            <a:spLocks noGrp="1"/>
          </p:cNvSpPr>
          <p:nvPr>
            <p:ph idx="1"/>
          </p:nvPr>
        </p:nvSpPr>
        <p:spPr/>
        <p:txBody>
          <a:bodyPr numCol="2">
            <a:normAutofit/>
          </a:bodyPr>
          <a:lstStyle/>
          <a:p>
            <a:r>
              <a:rPr lang="ru-RU" dirty="0" smtClean="0">
                <a:latin typeface="Segoe Print" pitchFamily="2" charset="0"/>
              </a:rPr>
              <a:t>Богдан – 1</a:t>
            </a:r>
          </a:p>
          <a:p>
            <a:r>
              <a:rPr lang="ru-RU" dirty="0" smtClean="0">
                <a:latin typeface="Segoe Print" pitchFamily="2" charset="0"/>
              </a:rPr>
              <a:t>Глеб – 1</a:t>
            </a:r>
          </a:p>
          <a:p>
            <a:r>
              <a:rPr lang="ru-RU" dirty="0" smtClean="0">
                <a:latin typeface="Segoe Print" pitchFamily="2" charset="0"/>
              </a:rPr>
              <a:t>Юрий – 2</a:t>
            </a:r>
          </a:p>
          <a:p>
            <a:r>
              <a:rPr lang="ru-RU" dirty="0" smtClean="0">
                <a:latin typeface="Segoe Print" pitchFamily="2" charset="0"/>
              </a:rPr>
              <a:t>Александр – 3</a:t>
            </a:r>
          </a:p>
          <a:p>
            <a:r>
              <a:rPr lang="ru-RU" dirty="0" smtClean="0">
                <a:latin typeface="Segoe Print" pitchFamily="2" charset="0"/>
              </a:rPr>
              <a:t>Дмитрий -1</a:t>
            </a:r>
          </a:p>
          <a:p>
            <a:r>
              <a:rPr lang="ru-RU" dirty="0" smtClean="0">
                <a:latin typeface="Segoe Print" pitchFamily="2" charset="0"/>
              </a:rPr>
              <a:t>Егор – 1</a:t>
            </a:r>
          </a:p>
          <a:p>
            <a:r>
              <a:rPr lang="ru-RU" dirty="0" smtClean="0">
                <a:latin typeface="Segoe Print" pitchFamily="2" charset="0"/>
              </a:rPr>
              <a:t>Никита – 2</a:t>
            </a:r>
          </a:p>
          <a:p>
            <a:r>
              <a:rPr lang="ru-RU" dirty="0" smtClean="0">
                <a:latin typeface="Segoe Print" pitchFamily="2" charset="0"/>
              </a:rPr>
              <a:t>Василий – 1</a:t>
            </a:r>
          </a:p>
          <a:p>
            <a:r>
              <a:rPr lang="ru-RU" dirty="0" smtClean="0">
                <a:latin typeface="Segoe Print" pitchFamily="2" charset="0"/>
              </a:rPr>
              <a:t>Сергей – 1</a:t>
            </a:r>
          </a:p>
          <a:p>
            <a:r>
              <a:rPr lang="ru-RU" dirty="0" smtClean="0">
                <a:latin typeface="Segoe Print" pitchFamily="2" charset="0"/>
              </a:rPr>
              <a:t>Илья – 2</a:t>
            </a:r>
          </a:p>
          <a:p>
            <a:r>
              <a:rPr lang="ru-RU" dirty="0" smtClean="0">
                <a:latin typeface="Segoe Print" pitchFamily="2" charset="0"/>
              </a:rPr>
              <a:t>Константин – 1</a:t>
            </a:r>
          </a:p>
          <a:p>
            <a:r>
              <a:rPr lang="ru-RU" dirty="0" smtClean="0">
                <a:latin typeface="Segoe Print" pitchFamily="2" charset="0"/>
              </a:rPr>
              <a:t>Николай – 3</a:t>
            </a:r>
          </a:p>
          <a:p>
            <a:r>
              <a:rPr lang="ru-RU" dirty="0" smtClean="0">
                <a:latin typeface="Segoe Print" pitchFamily="2" charset="0"/>
              </a:rPr>
              <a:t>Игорь – 1</a:t>
            </a:r>
          </a:p>
          <a:p>
            <a:r>
              <a:rPr lang="ru-RU" dirty="0" smtClean="0">
                <a:latin typeface="Segoe Print" pitchFamily="2" charset="0"/>
              </a:rPr>
              <a:t>Пётр -1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85728"/>
            <a:ext cx="7901014" cy="1140736"/>
          </a:xfrm>
        </p:spPr>
        <p:txBody>
          <a:bodyPr/>
          <a:lstStyle/>
          <a:p>
            <a:r>
              <a:rPr lang="ru-RU" sz="3200" dirty="0" smtClean="0">
                <a:latin typeface="Segoe Print" pitchFamily="2" charset="0"/>
              </a:rPr>
              <a:t>Легенда о </a:t>
            </a:r>
            <a:r>
              <a:rPr lang="ru-RU" sz="3200" dirty="0" smtClean="0">
                <a:latin typeface="Segoe Print" pitchFamily="2" charset="0"/>
              </a:rPr>
              <a:t>том, </a:t>
            </a:r>
            <a:r>
              <a:rPr lang="ru-RU" sz="3200" dirty="0" smtClean="0">
                <a:latin typeface="Segoe Print" pitchFamily="2" charset="0"/>
              </a:rPr>
              <a:t>как при рождении на Руси ребёнку давалось имя </a:t>
            </a:r>
            <a:endParaRPr lang="ru-RU" sz="3200" dirty="0">
              <a:latin typeface="Segoe Print" pitchFamily="2" charset="0"/>
            </a:endParaRPr>
          </a:p>
        </p:txBody>
      </p:sp>
      <p:sp>
        <p:nvSpPr>
          <p:cNvPr id="3" name="Содержимое 2"/>
          <p:cNvSpPr>
            <a:spLocks noGrp="1"/>
          </p:cNvSpPr>
          <p:nvPr>
            <p:ph idx="1"/>
          </p:nvPr>
        </p:nvSpPr>
        <p:spPr>
          <a:xfrm>
            <a:off x="642910" y="1714488"/>
            <a:ext cx="8043890" cy="4786346"/>
          </a:xfrm>
        </p:spPr>
        <p:txBody>
          <a:bodyPr>
            <a:normAutofit fontScale="55000" lnSpcReduction="20000"/>
          </a:bodyPr>
          <a:lstStyle/>
          <a:p>
            <a:pPr>
              <a:buNone/>
            </a:pPr>
            <a:r>
              <a:rPr lang="ru-RU" sz="6400" dirty="0" smtClean="0">
                <a:latin typeface="Segoe Print" pitchFamily="2" charset="0"/>
              </a:rPr>
              <a:t>В древней Руси родители проявляли большую фантазию, когда думали, как назвать своего ребёнка. До христианизации это можно было делать самостоятельно, потому имя могло отражать всё что </a:t>
            </a:r>
            <a:r>
              <a:rPr lang="ru-RU" sz="6400" dirty="0" smtClean="0">
                <a:latin typeface="Segoe Print" pitchFamily="2" charset="0"/>
              </a:rPr>
              <a:t>угодно, всё зависело </a:t>
            </a:r>
            <a:r>
              <a:rPr lang="ru-RU" sz="6400" dirty="0" smtClean="0">
                <a:latin typeface="Segoe Print" pitchFamily="2" charset="0"/>
              </a:rPr>
              <a:t>от настроения родителей.</a:t>
            </a:r>
          </a:p>
          <a:p>
            <a:pPr>
              <a:buNone/>
            </a:pPr>
            <a:r>
              <a:rPr lang="ru-RU" sz="6400" dirty="0" smtClean="0">
                <a:latin typeface="Segoe Print" pitchFamily="2" charset="0"/>
              </a:rPr>
              <a:t> </a:t>
            </a:r>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500042"/>
            <a:ext cx="7772400" cy="5855518"/>
          </a:xfrm>
        </p:spPr>
        <p:txBody>
          <a:bodyPr>
            <a:normAutofit fontScale="92500" lnSpcReduction="10000"/>
          </a:bodyPr>
          <a:lstStyle/>
          <a:p>
            <a:pPr>
              <a:buNone/>
            </a:pPr>
            <a:r>
              <a:rPr lang="ru-RU" sz="3200" dirty="0" smtClean="0">
                <a:latin typeface="Segoe Print" pitchFamily="2" charset="0"/>
              </a:rPr>
              <a:t> Долго ждали ребенка, и когда, наконец, появился наследник - называли </a:t>
            </a:r>
            <a:r>
              <a:rPr lang="ru-RU" sz="3200" dirty="0" err="1" smtClean="0">
                <a:latin typeface="Segoe Print" pitchFamily="2" charset="0"/>
              </a:rPr>
              <a:t>Жданом</a:t>
            </a:r>
            <a:r>
              <a:rPr lang="ru-RU" sz="3200" dirty="0" smtClean="0">
                <a:latin typeface="Segoe Print" pitchFamily="2" charset="0"/>
              </a:rPr>
              <a:t>. Родился второй ребёнок в семье, и его закономерно называли Вторак. Если малыш был весёлый, шумный, игривый - почему бы не назвать его Забава или Шумело. Во время рождения малыша на улице трещал мороз – вот и имечко есть, Мороз. Часто использовались название месяцев, например </a:t>
            </a:r>
            <a:r>
              <a:rPr lang="ru-RU" sz="3200" dirty="0" err="1" smtClean="0">
                <a:latin typeface="Segoe Print" pitchFamily="2" charset="0"/>
              </a:rPr>
              <a:t>Травень</a:t>
            </a:r>
            <a:r>
              <a:rPr lang="ru-RU" sz="3200" dirty="0" smtClean="0">
                <a:latin typeface="Segoe Print" pitchFamily="2" charset="0"/>
              </a:rPr>
              <a:t>, а это ничто иное, как май на древнеславянском.</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914400" y="500063"/>
            <a:ext cx="7772400" cy="5856287"/>
          </a:xfrm>
        </p:spPr>
        <p:txBody>
          <a:bodyPr/>
          <a:lstStyle/>
          <a:p>
            <a:pPr>
              <a:buNone/>
            </a:pPr>
            <a:r>
              <a:rPr lang="ru-RU" dirty="0" smtClean="0"/>
              <a:t>   В имени могло быть зашифровано всё что угодно, например, родителям очень хотелось, чтобы их ребёнок был богатым, сильным, известным, потому они назвали его Ярослав, что можно перевести как яркий, сильный, энергичный. Бывало, что ребенка называли некрасивым именем, например, Нелюбом или </a:t>
            </a:r>
            <a:r>
              <a:rPr lang="ru-RU" dirty="0" err="1" smtClean="0"/>
              <a:t>Неустроем</a:t>
            </a:r>
            <a:r>
              <a:rPr lang="ru-RU" dirty="0" smtClean="0"/>
              <a:t>, и не потому, что не ждали его или не хотели, а для того, чтобы отогнать злых духов, которым будет не интересен ребёнок с таким неблагозвучные именем.</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85728"/>
            <a:ext cx="7772400" cy="1285884"/>
          </a:xfrm>
        </p:spPr>
        <p:txBody>
          <a:bodyPr/>
          <a:lstStyle/>
          <a:p>
            <a:r>
              <a:rPr lang="ru-RU" dirty="0" smtClean="0">
                <a:latin typeface="Segoe Print" pitchFamily="2" charset="0"/>
              </a:rPr>
              <a:t>Влияет ли имя на судьбу человека</a:t>
            </a:r>
            <a:endParaRPr lang="ru-RU" dirty="0">
              <a:latin typeface="Segoe Print" pitchFamily="2" charset="0"/>
            </a:endParaRPr>
          </a:p>
        </p:txBody>
      </p:sp>
      <p:sp>
        <p:nvSpPr>
          <p:cNvPr id="3" name="Содержимое 2"/>
          <p:cNvSpPr>
            <a:spLocks noGrp="1"/>
          </p:cNvSpPr>
          <p:nvPr>
            <p:ph idx="1"/>
          </p:nvPr>
        </p:nvSpPr>
        <p:spPr>
          <a:xfrm>
            <a:off x="714348" y="1857364"/>
            <a:ext cx="7972452" cy="4643470"/>
          </a:xfrm>
        </p:spPr>
        <p:txBody>
          <a:bodyPr>
            <a:normAutofit lnSpcReduction="10000"/>
          </a:bodyPr>
          <a:lstStyle/>
          <a:p>
            <a:pPr>
              <a:buNone/>
            </a:pPr>
            <a:r>
              <a:rPr lang="ru-RU" dirty="0" smtClean="0">
                <a:latin typeface="Segoe Print" pitchFamily="2" charset="0"/>
              </a:rPr>
              <a:t>Напрямую имя не влияет на человеческую судьбу, оно не управляет поступками и не диктует условия принятия решений. Но многие психологи склоняются к тому, что слово, с которым человек соотносит себя, как бы «программирует» его, косвенно сказываясь на характере и даже мировоззрении.</a:t>
            </a:r>
            <a:endParaRPr lang="ru-RU" dirty="0">
              <a:latin typeface="Segoe Print" pitchFamily="2"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129</TotalTime>
  <Words>1051</Words>
  <Application>Microsoft Office PowerPoint</Application>
  <PresentationFormat>Экран (4:3)</PresentationFormat>
  <Paragraphs>59</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Метро</vt:lpstr>
      <vt:lpstr>Проект  по теме «Мужские имена и их происхождение в нашей школе» </vt:lpstr>
      <vt:lpstr>Актуальность проекта:</vt:lpstr>
      <vt:lpstr>Цель:</vt:lpstr>
      <vt:lpstr>Задачи:</vt:lpstr>
      <vt:lpstr>Список имён в цифрах:</vt:lpstr>
      <vt:lpstr>Легенда о том, как при рождении на Руси ребёнку давалось имя </vt:lpstr>
      <vt:lpstr>Слайд 7</vt:lpstr>
      <vt:lpstr>Слайд 8</vt:lpstr>
      <vt:lpstr>Влияет ли имя на судьбу человека</vt:lpstr>
      <vt:lpstr>Влияет ли имя на характер человека</vt:lpstr>
      <vt:lpstr>Значение и происхождение имён</vt:lpstr>
      <vt:lpstr>Слайд 12</vt:lpstr>
      <vt:lpstr>Слайд 13</vt:lpstr>
      <vt:lpstr>Слайд 14</vt:lpstr>
      <vt:lpstr>Слайд 15</vt:lpstr>
      <vt:lpstr>Слайд 16</vt:lpstr>
      <vt:lpstr>Слайд 17</vt:lpstr>
      <vt:lpstr>С этими именами также есть множество рассказов, сказок, повестей и вот рассказы с некоторыми из данных имён:</vt:lpstr>
      <vt:lpstr>Вывод</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по теме «Мужские имена в нашей школе и их происхождение»</dc:title>
  <dc:creator>кабинет</dc:creator>
  <cp:lastModifiedBy>User</cp:lastModifiedBy>
  <cp:revision>26</cp:revision>
  <dcterms:created xsi:type="dcterms:W3CDTF">2023-11-29T07:08:05Z</dcterms:created>
  <dcterms:modified xsi:type="dcterms:W3CDTF">2024-10-20T14:07:49Z</dcterms:modified>
</cp:coreProperties>
</file>